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Lst>
  <p:sldSz cx="18288000" cy="10287000"/>
  <p:notesSz cx="6858000" cy="9144000"/>
  <p:embeddedFontLst>
    <p:embeddedFont>
      <p:font typeface="Canva Sans Bold" panose="020B0604020202020204" charset="0"/>
      <p:regular r:id="rId9"/>
    </p:embeddedFont>
    <p:embeddedFont>
      <p:font typeface="Code Pro" panose="020B0604020202020204" charset="0"/>
      <p:regular r:id="rId10"/>
    </p:embeddedFont>
    <p:embeddedFont>
      <p:font typeface="TT Hoves" panose="020B0604020202020204" charset="0"/>
      <p:regular r:id="rId11"/>
    </p:embeddedFont>
    <p:embeddedFont>
      <p:font typeface="TT Hoves Bold" panose="020B0604020202020204" charset="0"/>
      <p:regular r:id="rId12"/>
    </p:embeddedFont>
    <p:embeddedFont>
      <p:font typeface="TT Interphases" panose="020B0604020202020204" charset="0"/>
      <p:regular r:id="rId13"/>
    </p:embeddedFont>
    <p:embeddedFont>
      <p:font typeface="TT Interphases Bold" panose="020B0604020202020204"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5.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sv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svg"/><Relationship Id="rId7" Type="http://schemas.openxmlformats.org/officeDocument/2006/relationships/image" Target="../media/image15.svg"/><Relationship Id="rId12"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png"/><Relationship Id="rId7" Type="http://schemas.openxmlformats.org/officeDocument/2006/relationships/image" Target="../media/image24.sv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sex-sense.eu/" TargetMode="External"/><Relationship Id="rId4" Type="http://schemas.openxmlformats.org/officeDocument/2006/relationships/image" Target="../media/image22.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49.png"/><Relationship Id="rId3" Type="http://schemas.openxmlformats.org/officeDocument/2006/relationships/image" Target="../media/image27.svg"/><Relationship Id="rId21" Type="http://schemas.openxmlformats.org/officeDocument/2006/relationships/image" Target="../media/image45.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8.pn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24" Type="http://schemas.openxmlformats.org/officeDocument/2006/relationships/image" Target="../media/image47.png"/><Relationship Id="rId5" Type="http://schemas.openxmlformats.org/officeDocument/2006/relationships/image" Target="../media/image29.svg"/><Relationship Id="rId15" Type="http://schemas.openxmlformats.org/officeDocument/2006/relationships/image" Target="../media/image39.png"/><Relationship Id="rId23" Type="http://schemas.openxmlformats.org/officeDocument/2006/relationships/image" Target="../media/image4.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jpeg"/><Relationship Id="rId22" Type="http://schemas.openxmlformats.org/officeDocument/2006/relationships/image" Target="../media/image46.jpeg"/><Relationship Id="rId27"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svg"/><Relationship Id="rId2" Type="http://schemas.openxmlformats.org/officeDocument/2006/relationships/image" Target="../media/image51.jpe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5451"/>
        </a:solidFill>
        <a:effectLst/>
      </p:bgPr>
    </p:bg>
    <p:spTree>
      <p:nvGrpSpPr>
        <p:cNvPr id="1" name=""/>
        <p:cNvGrpSpPr/>
        <p:nvPr/>
      </p:nvGrpSpPr>
      <p:grpSpPr>
        <a:xfrm>
          <a:off x="0" y="0"/>
          <a:ext cx="0" cy="0"/>
          <a:chOff x="0" y="0"/>
          <a:chExt cx="0" cy="0"/>
        </a:xfrm>
      </p:grpSpPr>
      <p:grpSp>
        <p:nvGrpSpPr>
          <p:cNvPr id="2" name="Group 2"/>
          <p:cNvGrpSpPr/>
          <p:nvPr/>
        </p:nvGrpSpPr>
        <p:grpSpPr>
          <a:xfrm>
            <a:off x="11290380" y="0"/>
            <a:ext cx="6997620" cy="5143500"/>
            <a:chOff x="0" y="0"/>
            <a:chExt cx="9330160" cy="6858000"/>
          </a:xfrm>
        </p:grpSpPr>
        <p:pic>
          <p:nvPicPr>
            <p:cNvPr id="3" name="Picture 3"/>
            <p:cNvPicPr>
              <a:picLocks noChangeAspect="1"/>
            </p:cNvPicPr>
            <p:nvPr/>
          </p:nvPicPr>
          <p:blipFill>
            <a:blip r:embed="rId2"/>
            <a:srcRect t="10214" b="10214"/>
            <a:stretch>
              <a:fillRect/>
            </a:stretch>
          </p:blipFill>
          <p:spPr>
            <a:xfrm>
              <a:off x="0" y="0"/>
              <a:ext cx="9330160" cy="6858000"/>
            </a:xfrm>
            <a:prstGeom prst="rect">
              <a:avLst/>
            </a:prstGeom>
          </p:spPr>
        </p:pic>
      </p:grpSp>
      <p:grpSp>
        <p:nvGrpSpPr>
          <p:cNvPr id="4" name="Group 4"/>
          <p:cNvGrpSpPr/>
          <p:nvPr/>
        </p:nvGrpSpPr>
        <p:grpSpPr>
          <a:xfrm>
            <a:off x="4239910" y="1028700"/>
            <a:ext cx="4904090" cy="810006"/>
            <a:chOff x="0" y="0"/>
            <a:chExt cx="6538787" cy="1080009"/>
          </a:xfrm>
        </p:grpSpPr>
        <p:grpSp>
          <p:nvGrpSpPr>
            <p:cNvPr id="5" name="Group 5"/>
            <p:cNvGrpSpPr/>
            <p:nvPr/>
          </p:nvGrpSpPr>
          <p:grpSpPr>
            <a:xfrm>
              <a:off x="0" y="0"/>
              <a:ext cx="6538787" cy="1080009"/>
              <a:chOff x="0" y="0"/>
              <a:chExt cx="2460502" cy="406400"/>
            </a:xfrm>
          </p:grpSpPr>
          <p:sp>
            <p:nvSpPr>
              <p:cNvPr id="6" name="Freeform 6"/>
              <p:cNvSpPr/>
              <p:nvPr/>
            </p:nvSpPr>
            <p:spPr>
              <a:xfrm>
                <a:off x="0" y="0"/>
                <a:ext cx="2460502" cy="406400"/>
              </a:xfrm>
              <a:custGeom>
                <a:avLst/>
                <a:gdLst/>
                <a:ahLst/>
                <a:cxnLst/>
                <a:rect l="l" t="t" r="r" b="b"/>
                <a:pathLst>
                  <a:path w="2460502" h="406400">
                    <a:moveTo>
                      <a:pt x="2257302" y="0"/>
                    </a:moveTo>
                    <a:cubicBezTo>
                      <a:pt x="2369526" y="0"/>
                      <a:pt x="2460502" y="90976"/>
                      <a:pt x="2460502" y="203200"/>
                    </a:cubicBezTo>
                    <a:cubicBezTo>
                      <a:pt x="2460502" y="315424"/>
                      <a:pt x="2369526" y="406400"/>
                      <a:pt x="2257302" y="406400"/>
                    </a:cubicBezTo>
                    <a:lnTo>
                      <a:pt x="203200" y="406400"/>
                    </a:lnTo>
                    <a:cubicBezTo>
                      <a:pt x="90976" y="406400"/>
                      <a:pt x="0" y="315424"/>
                      <a:pt x="0" y="203200"/>
                    </a:cubicBezTo>
                    <a:cubicBezTo>
                      <a:pt x="0" y="90976"/>
                      <a:pt x="90976" y="0"/>
                      <a:pt x="203200" y="0"/>
                    </a:cubicBezTo>
                    <a:close/>
                  </a:path>
                </a:pathLst>
              </a:custGeom>
              <a:ln w="28575" cap="sq">
                <a:solidFill>
                  <a:srgbClr val="FFFFFF"/>
                </a:solidFill>
                <a:prstDash val="solid"/>
                <a:miter/>
              </a:ln>
            </p:spPr>
            <p:txBody>
              <a:bodyPr/>
              <a:lstStyle/>
              <a:p>
                <a:endParaRPr lang="en-GB"/>
              </a:p>
            </p:txBody>
          </p:sp>
          <p:sp>
            <p:nvSpPr>
              <p:cNvPr id="7" name="TextBox 7"/>
              <p:cNvSpPr txBox="1"/>
              <p:nvPr/>
            </p:nvSpPr>
            <p:spPr>
              <a:xfrm>
                <a:off x="0" y="-57150"/>
                <a:ext cx="2460502" cy="463550"/>
              </a:xfrm>
              <a:prstGeom prst="rect">
                <a:avLst/>
              </a:prstGeom>
            </p:spPr>
            <p:txBody>
              <a:bodyPr lIns="50800" tIns="50800" rIns="50800" bIns="50800" rtlCol="0" anchor="ctr"/>
              <a:lstStyle/>
              <a:p>
                <a:pPr algn="ctr">
                  <a:lnSpc>
                    <a:spcPts val="3626"/>
                  </a:lnSpc>
                </a:pPr>
                <a:endParaRPr/>
              </a:p>
            </p:txBody>
          </p:sp>
        </p:grpSp>
        <p:sp>
          <p:nvSpPr>
            <p:cNvPr id="8" name="TextBox 8"/>
            <p:cNvSpPr txBox="1"/>
            <p:nvPr/>
          </p:nvSpPr>
          <p:spPr>
            <a:xfrm>
              <a:off x="579630" y="203915"/>
              <a:ext cx="4176553" cy="625475"/>
            </a:xfrm>
            <a:prstGeom prst="rect">
              <a:avLst/>
            </a:prstGeom>
          </p:spPr>
          <p:txBody>
            <a:bodyPr lIns="0" tIns="0" rIns="0" bIns="0" rtlCol="0" anchor="t">
              <a:spAutoFit/>
            </a:bodyPr>
            <a:lstStyle/>
            <a:p>
              <a:pPr algn="l">
                <a:lnSpc>
                  <a:spcPts val="3758"/>
                </a:lnSpc>
              </a:pPr>
              <a:r>
                <a:rPr lang="en-US" sz="3131" spc="-62">
                  <a:solidFill>
                    <a:srgbClr val="FDFDFD"/>
                  </a:solidFill>
                  <a:latin typeface="TT Hoves"/>
                  <a:ea typeface="TT Hoves"/>
                  <a:cs typeface="TT Hoves"/>
                  <a:sym typeface="TT Hoves"/>
                </a:rPr>
                <a:t>www.read-lab.eu</a:t>
              </a:r>
            </a:p>
          </p:txBody>
        </p:sp>
        <p:sp>
          <p:nvSpPr>
            <p:cNvPr id="9" name="Freeform 9"/>
            <p:cNvSpPr/>
            <p:nvPr/>
          </p:nvSpPr>
          <p:spPr>
            <a:xfrm>
              <a:off x="5283934" y="331068"/>
              <a:ext cx="889092" cy="417873"/>
            </a:xfrm>
            <a:custGeom>
              <a:avLst/>
              <a:gdLst/>
              <a:ahLst/>
              <a:cxnLst/>
              <a:rect l="l" t="t" r="r" b="b"/>
              <a:pathLst>
                <a:path w="889092" h="417873">
                  <a:moveTo>
                    <a:pt x="0" y="0"/>
                  </a:moveTo>
                  <a:lnTo>
                    <a:pt x="889092" y="0"/>
                  </a:lnTo>
                  <a:lnTo>
                    <a:pt x="889092" y="417873"/>
                  </a:lnTo>
                  <a:lnTo>
                    <a:pt x="0" y="4178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sp>
        <p:nvSpPr>
          <p:cNvPr id="10" name="Freeform 10"/>
          <p:cNvSpPr/>
          <p:nvPr/>
        </p:nvSpPr>
        <p:spPr>
          <a:xfrm>
            <a:off x="580138" y="1028700"/>
            <a:ext cx="2952372" cy="873410"/>
          </a:xfrm>
          <a:custGeom>
            <a:avLst/>
            <a:gdLst/>
            <a:ahLst/>
            <a:cxnLst/>
            <a:rect l="l" t="t" r="r" b="b"/>
            <a:pathLst>
              <a:path w="2952372" h="873410">
                <a:moveTo>
                  <a:pt x="0" y="0"/>
                </a:moveTo>
                <a:lnTo>
                  <a:pt x="2952372" y="0"/>
                </a:lnTo>
                <a:lnTo>
                  <a:pt x="2952372" y="873410"/>
                </a:lnTo>
                <a:lnTo>
                  <a:pt x="0" y="873410"/>
                </a:lnTo>
                <a:lnTo>
                  <a:pt x="0" y="0"/>
                </a:lnTo>
                <a:close/>
              </a:path>
            </a:pathLst>
          </a:custGeom>
          <a:blipFill>
            <a:blip r:embed="rId5"/>
            <a:stretch>
              <a:fillRect/>
            </a:stretch>
          </a:blipFill>
        </p:spPr>
        <p:txBody>
          <a:bodyPr/>
          <a:lstStyle/>
          <a:p>
            <a:endParaRPr lang="en-GB"/>
          </a:p>
        </p:txBody>
      </p:sp>
      <p:sp>
        <p:nvSpPr>
          <p:cNvPr id="11" name="Freeform 11"/>
          <p:cNvSpPr/>
          <p:nvPr/>
        </p:nvSpPr>
        <p:spPr>
          <a:xfrm>
            <a:off x="15420276" y="8447809"/>
            <a:ext cx="1839191" cy="1839191"/>
          </a:xfrm>
          <a:custGeom>
            <a:avLst/>
            <a:gdLst/>
            <a:ahLst/>
            <a:cxnLst/>
            <a:rect l="l" t="t" r="r" b="b"/>
            <a:pathLst>
              <a:path w="1839191" h="1839191">
                <a:moveTo>
                  <a:pt x="0" y="0"/>
                </a:moveTo>
                <a:lnTo>
                  <a:pt x="1839191" y="0"/>
                </a:lnTo>
                <a:lnTo>
                  <a:pt x="1839191" y="1839191"/>
                </a:lnTo>
                <a:lnTo>
                  <a:pt x="0" y="18391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2" name="Freeform 12"/>
          <p:cNvSpPr/>
          <p:nvPr/>
        </p:nvSpPr>
        <p:spPr>
          <a:xfrm>
            <a:off x="4817651" y="7991755"/>
            <a:ext cx="3500547" cy="2034693"/>
          </a:xfrm>
          <a:custGeom>
            <a:avLst/>
            <a:gdLst/>
            <a:ahLst/>
            <a:cxnLst/>
            <a:rect l="l" t="t" r="r" b="b"/>
            <a:pathLst>
              <a:path w="3500547" h="2034693">
                <a:moveTo>
                  <a:pt x="0" y="0"/>
                </a:moveTo>
                <a:lnTo>
                  <a:pt x="3500547" y="0"/>
                </a:lnTo>
                <a:lnTo>
                  <a:pt x="3500547" y="2034693"/>
                </a:lnTo>
                <a:lnTo>
                  <a:pt x="0" y="20346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13" name="Group 13"/>
          <p:cNvGrpSpPr/>
          <p:nvPr/>
        </p:nvGrpSpPr>
        <p:grpSpPr>
          <a:xfrm>
            <a:off x="8172725" y="7303122"/>
            <a:ext cx="7247551" cy="2983878"/>
            <a:chOff x="0" y="0"/>
            <a:chExt cx="9663402" cy="3978504"/>
          </a:xfrm>
        </p:grpSpPr>
        <p:pic>
          <p:nvPicPr>
            <p:cNvPr id="14" name="Picture 14"/>
            <p:cNvPicPr>
              <a:picLocks noChangeAspect="1"/>
            </p:cNvPicPr>
            <p:nvPr/>
          </p:nvPicPr>
          <p:blipFill>
            <a:blip r:embed="rId10"/>
            <a:srcRect t="9437" b="9437"/>
            <a:stretch>
              <a:fillRect/>
            </a:stretch>
          </p:blipFill>
          <p:spPr>
            <a:xfrm>
              <a:off x="0" y="0"/>
              <a:ext cx="9663402" cy="3978504"/>
            </a:xfrm>
            <a:prstGeom prst="rect">
              <a:avLst/>
            </a:prstGeom>
          </p:spPr>
        </p:pic>
      </p:grpSp>
      <p:sp>
        <p:nvSpPr>
          <p:cNvPr id="15" name="TextBox 15"/>
          <p:cNvSpPr txBox="1"/>
          <p:nvPr/>
        </p:nvSpPr>
        <p:spPr>
          <a:xfrm>
            <a:off x="355077" y="2952750"/>
            <a:ext cx="17195336" cy="3953216"/>
          </a:xfrm>
          <a:prstGeom prst="rect">
            <a:avLst/>
          </a:prstGeom>
        </p:spPr>
        <p:txBody>
          <a:bodyPr lIns="0" tIns="0" rIns="0" bIns="0" rtlCol="0" anchor="t">
            <a:spAutoFit/>
          </a:bodyPr>
          <a:lstStyle/>
          <a:p>
            <a:pPr algn="l">
              <a:lnSpc>
                <a:spcPts val="15115"/>
              </a:lnSpc>
            </a:pPr>
            <a:r>
              <a:rPr lang="en-US" sz="15910" spc="-318">
                <a:solidFill>
                  <a:srgbClr val="FFFFFF"/>
                </a:solidFill>
                <a:latin typeface="TT Hoves"/>
                <a:ea typeface="TT Hoves"/>
                <a:cs typeface="TT Hoves"/>
                <a:sym typeface="TT Hoves"/>
              </a:rPr>
              <a:t>ReadLab  </a:t>
            </a:r>
          </a:p>
          <a:p>
            <a:pPr algn="l">
              <a:lnSpc>
                <a:spcPts val="15115"/>
              </a:lnSpc>
            </a:pPr>
            <a:r>
              <a:rPr lang="en-US" sz="15910" b="1" spc="-318">
                <a:solidFill>
                  <a:srgbClr val="FFFFFF"/>
                </a:solidFill>
                <a:latin typeface="TT Hoves Bold"/>
                <a:ea typeface="TT Hoves Bold"/>
                <a:cs typeface="TT Hoves Bold"/>
                <a:sym typeface="TT Hoves Bold"/>
              </a:rPr>
              <a:t>WHO WE ARE</a:t>
            </a:r>
          </a:p>
        </p:txBody>
      </p:sp>
      <p:sp>
        <p:nvSpPr>
          <p:cNvPr id="16" name="Freeform 16"/>
          <p:cNvSpPr/>
          <p:nvPr/>
        </p:nvSpPr>
        <p:spPr>
          <a:xfrm>
            <a:off x="9981722" y="678031"/>
            <a:ext cx="3130114" cy="1893719"/>
          </a:xfrm>
          <a:custGeom>
            <a:avLst/>
            <a:gdLst/>
            <a:ahLst/>
            <a:cxnLst/>
            <a:rect l="l" t="t" r="r" b="b"/>
            <a:pathLst>
              <a:path w="3130114" h="1893719">
                <a:moveTo>
                  <a:pt x="0" y="0"/>
                </a:moveTo>
                <a:lnTo>
                  <a:pt x="3130114" y="0"/>
                </a:lnTo>
                <a:lnTo>
                  <a:pt x="3130114" y="1893719"/>
                </a:lnTo>
                <a:lnTo>
                  <a:pt x="0" y="1893719"/>
                </a:lnTo>
                <a:lnTo>
                  <a:pt x="0" y="0"/>
                </a:lnTo>
                <a:close/>
              </a:path>
            </a:pathLst>
          </a:custGeom>
          <a:blipFill>
            <a:blip r:embed="rId11"/>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7423"/>
            <a:ext cx="18288000" cy="1805273"/>
            <a:chOff x="0" y="0"/>
            <a:chExt cx="4816593" cy="475463"/>
          </a:xfrm>
        </p:grpSpPr>
        <p:sp>
          <p:nvSpPr>
            <p:cNvPr id="3" name="Freeform 3"/>
            <p:cNvSpPr/>
            <p:nvPr/>
          </p:nvSpPr>
          <p:spPr>
            <a:xfrm>
              <a:off x="0" y="0"/>
              <a:ext cx="4816592" cy="475463"/>
            </a:xfrm>
            <a:custGeom>
              <a:avLst/>
              <a:gdLst/>
              <a:ahLst/>
              <a:cxnLst/>
              <a:rect l="l" t="t" r="r" b="b"/>
              <a:pathLst>
                <a:path w="4816592" h="475463">
                  <a:moveTo>
                    <a:pt x="4233" y="0"/>
                  </a:moveTo>
                  <a:lnTo>
                    <a:pt x="4812359" y="0"/>
                  </a:lnTo>
                  <a:cubicBezTo>
                    <a:pt x="4813482" y="0"/>
                    <a:pt x="4814558" y="446"/>
                    <a:pt x="4815353" y="1240"/>
                  </a:cubicBezTo>
                  <a:cubicBezTo>
                    <a:pt x="4816146" y="2034"/>
                    <a:pt x="4816592" y="3111"/>
                    <a:pt x="4816592" y="4233"/>
                  </a:cubicBezTo>
                  <a:lnTo>
                    <a:pt x="4816592" y="471230"/>
                  </a:lnTo>
                  <a:cubicBezTo>
                    <a:pt x="4816592" y="472352"/>
                    <a:pt x="4816146" y="473429"/>
                    <a:pt x="4815353" y="474223"/>
                  </a:cubicBezTo>
                  <a:cubicBezTo>
                    <a:pt x="4814558" y="475017"/>
                    <a:pt x="4813482" y="475463"/>
                    <a:pt x="4812359" y="475463"/>
                  </a:cubicBezTo>
                  <a:lnTo>
                    <a:pt x="4233" y="475463"/>
                  </a:lnTo>
                  <a:cubicBezTo>
                    <a:pt x="3111" y="475463"/>
                    <a:pt x="2034" y="475017"/>
                    <a:pt x="1240" y="474223"/>
                  </a:cubicBezTo>
                  <a:cubicBezTo>
                    <a:pt x="446" y="473429"/>
                    <a:pt x="0" y="472352"/>
                    <a:pt x="0" y="471230"/>
                  </a:cubicBezTo>
                  <a:lnTo>
                    <a:pt x="0" y="4233"/>
                  </a:lnTo>
                  <a:cubicBezTo>
                    <a:pt x="0" y="3111"/>
                    <a:pt x="446" y="2034"/>
                    <a:pt x="1240" y="1240"/>
                  </a:cubicBezTo>
                  <a:cubicBezTo>
                    <a:pt x="2034" y="446"/>
                    <a:pt x="3111" y="0"/>
                    <a:pt x="4233" y="0"/>
                  </a:cubicBezTo>
                  <a:close/>
                </a:path>
              </a:pathLst>
            </a:custGeom>
            <a:solidFill>
              <a:srgbClr val="285451"/>
            </a:solidFill>
          </p:spPr>
          <p:txBody>
            <a:bodyPr/>
            <a:lstStyle/>
            <a:p>
              <a:endParaRPr lang="en-GB"/>
            </a:p>
          </p:txBody>
        </p:sp>
        <p:sp>
          <p:nvSpPr>
            <p:cNvPr id="4" name="TextBox 4"/>
            <p:cNvSpPr txBox="1"/>
            <p:nvPr/>
          </p:nvSpPr>
          <p:spPr>
            <a:xfrm>
              <a:off x="0" y="-57150"/>
              <a:ext cx="4816593" cy="532613"/>
            </a:xfrm>
            <a:prstGeom prst="rect">
              <a:avLst/>
            </a:prstGeom>
          </p:spPr>
          <p:txBody>
            <a:bodyPr lIns="50800" tIns="50800" rIns="50800" bIns="50800" rtlCol="0" anchor="ctr"/>
            <a:lstStyle/>
            <a:p>
              <a:pPr algn="ctr">
                <a:lnSpc>
                  <a:spcPts val="3626"/>
                </a:lnSpc>
              </a:pPr>
              <a:endParaRPr/>
            </a:p>
          </p:txBody>
        </p:sp>
      </p:grpSp>
      <p:sp>
        <p:nvSpPr>
          <p:cNvPr id="5" name="AutoShape 5"/>
          <p:cNvSpPr/>
          <p:nvPr/>
        </p:nvSpPr>
        <p:spPr>
          <a:xfrm>
            <a:off x="3543174" y="1242670"/>
            <a:ext cx="3241671" cy="0"/>
          </a:xfrm>
          <a:prstGeom prst="line">
            <a:avLst/>
          </a:prstGeom>
          <a:ln w="19050" cap="flat">
            <a:solidFill>
              <a:srgbClr val="FFFFFF"/>
            </a:solidFill>
            <a:prstDash val="solid"/>
            <a:headEnd type="none" w="sm" len="sm"/>
            <a:tailEnd type="none" w="sm" len="sm"/>
          </a:ln>
        </p:spPr>
        <p:txBody>
          <a:bodyPr/>
          <a:lstStyle/>
          <a:p>
            <a:endParaRPr lang="en-GB"/>
          </a:p>
        </p:txBody>
      </p:sp>
      <p:sp>
        <p:nvSpPr>
          <p:cNvPr id="6" name="AutoShape 6"/>
          <p:cNvSpPr/>
          <p:nvPr/>
        </p:nvSpPr>
        <p:spPr>
          <a:xfrm flipV="1">
            <a:off x="12513933" y="6814560"/>
            <a:ext cx="3999593" cy="7043"/>
          </a:xfrm>
          <a:prstGeom prst="line">
            <a:avLst/>
          </a:prstGeom>
          <a:ln w="28575" cap="flat">
            <a:solidFill>
              <a:srgbClr val="285451"/>
            </a:solidFill>
            <a:prstDash val="solid"/>
            <a:headEnd type="none" w="sm" len="sm"/>
            <a:tailEnd type="none" w="sm" len="sm"/>
          </a:ln>
        </p:spPr>
        <p:txBody>
          <a:bodyPr/>
          <a:lstStyle/>
          <a:p>
            <a:endParaRPr lang="en-GB"/>
          </a:p>
        </p:txBody>
      </p:sp>
      <p:grpSp>
        <p:nvGrpSpPr>
          <p:cNvPr id="7" name="Group 7"/>
          <p:cNvGrpSpPr/>
          <p:nvPr/>
        </p:nvGrpSpPr>
        <p:grpSpPr>
          <a:xfrm>
            <a:off x="12660059" y="5942918"/>
            <a:ext cx="3371344" cy="556843"/>
            <a:chOff x="0" y="0"/>
            <a:chExt cx="2460502" cy="406400"/>
          </a:xfrm>
        </p:grpSpPr>
        <p:sp>
          <p:nvSpPr>
            <p:cNvPr id="8" name="Freeform 8"/>
            <p:cNvSpPr/>
            <p:nvPr/>
          </p:nvSpPr>
          <p:spPr>
            <a:xfrm>
              <a:off x="0" y="0"/>
              <a:ext cx="2460502" cy="406400"/>
            </a:xfrm>
            <a:custGeom>
              <a:avLst/>
              <a:gdLst/>
              <a:ahLst/>
              <a:cxnLst/>
              <a:rect l="l" t="t" r="r" b="b"/>
              <a:pathLst>
                <a:path w="2460502" h="406400">
                  <a:moveTo>
                    <a:pt x="2257302" y="0"/>
                  </a:moveTo>
                  <a:cubicBezTo>
                    <a:pt x="2369526" y="0"/>
                    <a:pt x="2460502" y="90976"/>
                    <a:pt x="2460502" y="203200"/>
                  </a:cubicBezTo>
                  <a:cubicBezTo>
                    <a:pt x="2460502" y="315424"/>
                    <a:pt x="2369526" y="406400"/>
                    <a:pt x="2257302" y="406400"/>
                  </a:cubicBezTo>
                  <a:lnTo>
                    <a:pt x="203200" y="406400"/>
                  </a:lnTo>
                  <a:cubicBezTo>
                    <a:pt x="90976" y="406400"/>
                    <a:pt x="0" y="315424"/>
                    <a:pt x="0" y="203200"/>
                  </a:cubicBezTo>
                  <a:cubicBezTo>
                    <a:pt x="0" y="90976"/>
                    <a:pt x="90976" y="0"/>
                    <a:pt x="203200" y="0"/>
                  </a:cubicBezTo>
                  <a:close/>
                </a:path>
              </a:pathLst>
            </a:custGeom>
            <a:ln w="28575" cap="sq">
              <a:solidFill>
                <a:srgbClr val="285451"/>
              </a:solidFill>
              <a:prstDash val="solid"/>
              <a:miter/>
            </a:ln>
          </p:spPr>
          <p:txBody>
            <a:bodyPr/>
            <a:lstStyle/>
            <a:p>
              <a:endParaRPr lang="en-GB"/>
            </a:p>
          </p:txBody>
        </p:sp>
        <p:sp>
          <p:nvSpPr>
            <p:cNvPr id="9" name="TextBox 9"/>
            <p:cNvSpPr txBox="1"/>
            <p:nvPr/>
          </p:nvSpPr>
          <p:spPr>
            <a:xfrm>
              <a:off x="0" y="-57150"/>
              <a:ext cx="2460502" cy="463550"/>
            </a:xfrm>
            <a:prstGeom prst="rect">
              <a:avLst/>
            </a:prstGeom>
          </p:spPr>
          <p:txBody>
            <a:bodyPr lIns="50800" tIns="50800" rIns="50800" bIns="50800" rtlCol="0" anchor="ctr"/>
            <a:lstStyle/>
            <a:p>
              <a:pPr algn="ctr">
                <a:lnSpc>
                  <a:spcPts val="3626"/>
                </a:lnSpc>
              </a:pPr>
              <a:endParaRPr/>
            </a:p>
          </p:txBody>
        </p:sp>
      </p:grpSp>
      <p:sp>
        <p:nvSpPr>
          <p:cNvPr id="10" name="Freeform 10"/>
          <p:cNvSpPr/>
          <p:nvPr/>
        </p:nvSpPr>
        <p:spPr>
          <a:xfrm>
            <a:off x="15209221" y="6113614"/>
            <a:ext cx="458409" cy="215452"/>
          </a:xfrm>
          <a:custGeom>
            <a:avLst/>
            <a:gdLst/>
            <a:ahLst/>
            <a:cxnLst/>
            <a:rect l="l" t="t" r="r" b="b"/>
            <a:pathLst>
              <a:path w="458409" h="215452">
                <a:moveTo>
                  <a:pt x="0" y="0"/>
                </a:moveTo>
                <a:lnTo>
                  <a:pt x="458408" y="0"/>
                </a:lnTo>
                <a:lnTo>
                  <a:pt x="458408" y="215452"/>
                </a:lnTo>
                <a:lnTo>
                  <a:pt x="0" y="215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12521171" y="226473"/>
            <a:ext cx="4250640" cy="1257481"/>
          </a:xfrm>
          <a:custGeom>
            <a:avLst/>
            <a:gdLst/>
            <a:ahLst/>
            <a:cxnLst/>
            <a:rect l="l" t="t" r="r" b="b"/>
            <a:pathLst>
              <a:path w="4250640" h="1257481">
                <a:moveTo>
                  <a:pt x="0" y="0"/>
                </a:moveTo>
                <a:lnTo>
                  <a:pt x="4250640" y="0"/>
                </a:lnTo>
                <a:lnTo>
                  <a:pt x="4250640" y="1257481"/>
                </a:lnTo>
                <a:lnTo>
                  <a:pt x="0" y="1257481"/>
                </a:lnTo>
                <a:lnTo>
                  <a:pt x="0" y="0"/>
                </a:lnTo>
                <a:close/>
              </a:path>
            </a:pathLst>
          </a:custGeom>
          <a:blipFill>
            <a:blip r:embed="rId4"/>
            <a:stretch>
              <a:fillRect/>
            </a:stretch>
          </a:blipFill>
        </p:spPr>
        <p:txBody>
          <a:bodyPr/>
          <a:lstStyle/>
          <a:p>
            <a:endParaRPr lang="en-GB"/>
          </a:p>
        </p:txBody>
      </p:sp>
      <p:sp>
        <p:nvSpPr>
          <p:cNvPr id="12" name="Freeform 12"/>
          <p:cNvSpPr/>
          <p:nvPr/>
        </p:nvSpPr>
        <p:spPr>
          <a:xfrm>
            <a:off x="473256" y="2694148"/>
            <a:ext cx="10943945" cy="5274872"/>
          </a:xfrm>
          <a:custGeom>
            <a:avLst/>
            <a:gdLst/>
            <a:ahLst/>
            <a:cxnLst/>
            <a:rect l="l" t="t" r="r" b="b"/>
            <a:pathLst>
              <a:path w="10943945" h="5274872">
                <a:moveTo>
                  <a:pt x="0" y="0"/>
                </a:moveTo>
                <a:lnTo>
                  <a:pt x="10943945" y="0"/>
                </a:lnTo>
                <a:lnTo>
                  <a:pt x="10943945" y="5274873"/>
                </a:lnTo>
                <a:lnTo>
                  <a:pt x="0" y="5274873"/>
                </a:lnTo>
                <a:lnTo>
                  <a:pt x="0" y="0"/>
                </a:lnTo>
                <a:close/>
              </a:path>
            </a:pathLst>
          </a:custGeom>
          <a:blipFill>
            <a:blip r:embed="rId5"/>
            <a:stretch>
              <a:fillRect l="-2107" r="-2107"/>
            </a:stretch>
          </a:blipFill>
        </p:spPr>
        <p:txBody>
          <a:bodyPr/>
          <a:lstStyle/>
          <a:p>
            <a:endParaRPr lang="en-GB"/>
          </a:p>
        </p:txBody>
      </p:sp>
      <p:grpSp>
        <p:nvGrpSpPr>
          <p:cNvPr id="13" name="Group 13"/>
          <p:cNvGrpSpPr/>
          <p:nvPr/>
        </p:nvGrpSpPr>
        <p:grpSpPr>
          <a:xfrm>
            <a:off x="15519173" y="8137499"/>
            <a:ext cx="2531730" cy="701958"/>
            <a:chOff x="0" y="0"/>
            <a:chExt cx="3375640" cy="935945"/>
          </a:xfrm>
        </p:grpSpPr>
        <p:grpSp>
          <p:nvGrpSpPr>
            <p:cNvPr id="14" name="Group 14"/>
            <p:cNvGrpSpPr/>
            <p:nvPr/>
          </p:nvGrpSpPr>
          <p:grpSpPr>
            <a:xfrm>
              <a:off x="29" y="0"/>
              <a:ext cx="356072" cy="35607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5451"/>
              </a:solidFill>
            </p:spPr>
            <p:txBody>
              <a:bodyPr/>
              <a:lstStyle/>
              <a:p>
                <a:endParaRPr lang="en-GB"/>
              </a:p>
            </p:txBody>
          </p:sp>
          <p:sp>
            <p:nvSpPr>
              <p:cNvPr id="16" name="TextBox 16"/>
              <p:cNvSpPr txBox="1"/>
              <p:nvPr/>
            </p:nvSpPr>
            <p:spPr>
              <a:xfrm>
                <a:off x="76200" y="38100"/>
                <a:ext cx="660400" cy="698500"/>
              </a:xfrm>
              <a:prstGeom prst="rect">
                <a:avLst/>
              </a:prstGeom>
            </p:spPr>
            <p:txBody>
              <a:bodyPr lIns="26580" tIns="26580" rIns="26580" bIns="26580" rtlCol="0" anchor="ctr"/>
              <a:lstStyle/>
              <a:p>
                <a:pPr algn="ctr">
                  <a:lnSpc>
                    <a:spcPts val="2239"/>
                  </a:lnSpc>
                </a:pPr>
                <a:endParaRPr/>
              </a:p>
            </p:txBody>
          </p:sp>
        </p:grpSp>
        <p:grpSp>
          <p:nvGrpSpPr>
            <p:cNvPr id="17" name="Group 17"/>
            <p:cNvGrpSpPr/>
            <p:nvPr/>
          </p:nvGrpSpPr>
          <p:grpSpPr>
            <a:xfrm>
              <a:off x="0" y="579873"/>
              <a:ext cx="356072" cy="35607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5451"/>
              </a:solidFill>
            </p:spPr>
            <p:txBody>
              <a:bodyPr/>
              <a:lstStyle/>
              <a:p>
                <a:endParaRPr lang="en-GB"/>
              </a:p>
            </p:txBody>
          </p:sp>
          <p:sp>
            <p:nvSpPr>
              <p:cNvPr id="19" name="TextBox 19"/>
              <p:cNvSpPr txBox="1"/>
              <p:nvPr/>
            </p:nvSpPr>
            <p:spPr>
              <a:xfrm>
                <a:off x="76200" y="38100"/>
                <a:ext cx="660400" cy="698500"/>
              </a:xfrm>
              <a:prstGeom prst="rect">
                <a:avLst/>
              </a:prstGeom>
            </p:spPr>
            <p:txBody>
              <a:bodyPr lIns="26580" tIns="26580" rIns="26580" bIns="26580" rtlCol="0" anchor="ctr"/>
              <a:lstStyle/>
              <a:p>
                <a:pPr algn="ctr">
                  <a:lnSpc>
                    <a:spcPts val="2239"/>
                  </a:lnSpc>
                </a:pPr>
                <a:endParaRPr/>
              </a:p>
            </p:txBody>
          </p:sp>
        </p:grpSp>
        <p:sp>
          <p:nvSpPr>
            <p:cNvPr id="20" name="Freeform 20"/>
            <p:cNvSpPr/>
            <p:nvPr/>
          </p:nvSpPr>
          <p:spPr>
            <a:xfrm>
              <a:off x="91062" y="65592"/>
              <a:ext cx="174007" cy="224887"/>
            </a:xfrm>
            <a:custGeom>
              <a:avLst/>
              <a:gdLst/>
              <a:ahLst/>
              <a:cxnLst/>
              <a:rect l="l" t="t" r="r" b="b"/>
              <a:pathLst>
                <a:path w="174007" h="224887">
                  <a:moveTo>
                    <a:pt x="0" y="0"/>
                  </a:moveTo>
                  <a:lnTo>
                    <a:pt x="174007" y="0"/>
                  </a:lnTo>
                  <a:lnTo>
                    <a:pt x="174007" y="224888"/>
                  </a:lnTo>
                  <a:lnTo>
                    <a:pt x="0" y="2248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1" name="Freeform 21"/>
            <p:cNvSpPr/>
            <p:nvPr/>
          </p:nvSpPr>
          <p:spPr>
            <a:xfrm>
              <a:off x="64120" y="669339"/>
              <a:ext cx="227832" cy="177139"/>
            </a:xfrm>
            <a:custGeom>
              <a:avLst/>
              <a:gdLst/>
              <a:ahLst/>
              <a:cxnLst/>
              <a:rect l="l" t="t" r="r" b="b"/>
              <a:pathLst>
                <a:path w="227832" h="177139">
                  <a:moveTo>
                    <a:pt x="0" y="0"/>
                  </a:moveTo>
                  <a:lnTo>
                    <a:pt x="227832" y="0"/>
                  </a:lnTo>
                  <a:lnTo>
                    <a:pt x="227832" y="177139"/>
                  </a:lnTo>
                  <a:lnTo>
                    <a:pt x="0" y="1771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2" name="TextBox 22"/>
            <p:cNvSpPr txBox="1"/>
            <p:nvPr/>
          </p:nvSpPr>
          <p:spPr>
            <a:xfrm>
              <a:off x="622252" y="-12213"/>
              <a:ext cx="2753389" cy="359108"/>
            </a:xfrm>
            <a:prstGeom prst="rect">
              <a:avLst/>
            </a:prstGeom>
          </p:spPr>
          <p:txBody>
            <a:bodyPr lIns="0" tIns="0" rIns="0" bIns="0" rtlCol="0" anchor="t">
              <a:spAutoFit/>
            </a:bodyPr>
            <a:lstStyle/>
            <a:p>
              <a:pPr algn="l">
                <a:lnSpc>
                  <a:spcPts val="2357"/>
                </a:lnSpc>
                <a:spcBef>
                  <a:spcPct val="0"/>
                </a:spcBef>
              </a:pPr>
              <a:r>
                <a:rPr lang="en-US" sz="1683">
                  <a:solidFill>
                    <a:srgbClr val="0E322F"/>
                  </a:solidFill>
                  <a:latin typeface="TT Interphases"/>
                  <a:ea typeface="TT Interphases"/>
                  <a:cs typeface="TT Interphases"/>
                  <a:sym typeface="TT Interphases"/>
                </a:rPr>
                <a:t>+30 21 1111 2341</a:t>
              </a:r>
            </a:p>
          </p:txBody>
        </p:sp>
        <p:sp>
          <p:nvSpPr>
            <p:cNvPr id="23" name="TextBox 23"/>
            <p:cNvSpPr txBox="1"/>
            <p:nvPr/>
          </p:nvSpPr>
          <p:spPr>
            <a:xfrm>
              <a:off x="622252" y="564067"/>
              <a:ext cx="2469215" cy="359108"/>
            </a:xfrm>
            <a:prstGeom prst="rect">
              <a:avLst/>
            </a:prstGeom>
          </p:spPr>
          <p:txBody>
            <a:bodyPr lIns="0" tIns="0" rIns="0" bIns="0" rtlCol="0" anchor="t">
              <a:spAutoFit/>
            </a:bodyPr>
            <a:lstStyle/>
            <a:p>
              <a:pPr algn="l">
                <a:lnSpc>
                  <a:spcPts val="2357"/>
                </a:lnSpc>
                <a:spcBef>
                  <a:spcPct val="0"/>
                </a:spcBef>
              </a:pPr>
              <a:r>
                <a:rPr lang="en-US" sz="1683">
                  <a:solidFill>
                    <a:srgbClr val="0E322F"/>
                  </a:solidFill>
                  <a:latin typeface="TT Interphases"/>
                  <a:ea typeface="TT Interphases"/>
                  <a:cs typeface="TT Interphases"/>
                  <a:sym typeface="TT Interphases"/>
                </a:rPr>
                <a:t>team@read-lab.eu</a:t>
              </a:r>
            </a:p>
          </p:txBody>
        </p:sp>
      </p:grpSp>
      <p:grpSp>
        <p:nvGrpSpPr>
          <p:cNvPr id="24" name="Group 24"/>
          <p:cNvGrpSpPr/>
          <p:nvPr/>
        </p:nvGrpSpPr>
        <p:grpSpPr>
          <a:xfrm>
            <a:off x="12367539" y="7969021"/>
            <a:ext cx="3609241" cy="1787865"/>
            <a:chOff x="0" y="0"/>
            <a:chExt cx="4812321" cy="2383820"/>
          </a:xfrm>
        </p:grpSpPr>
        <p:sp>
          <p:nvSpPr>
            <p:cNvPr id="25" name="Freeform 25"/>
            <p:cNvSpPr/>
            <p:nvPr/>
          </p:nvSpPr>
          <p:spPr>
            <a:xfrm>
              <a:off x="0" y="0"/>
              <a:ext cx="356072" cy="356072"/>
            </a:xfrm>
            <a:custGeom>
              <a:avLst/>
              <a:gdLst/>
              <a:ahLst/>
              <a:cxnLst/>
              <a:rect l="l" t="t" r="r" b="b"/>
              <a:pathLst>
                <a:path w="356072" h="356072">
                  <a:moveTo>
                    <a:pt x="0" y="0"/>
                  </a:moveTo>
                  <a:lnTo>
                    <a:pt x="356072" y="0"/>
                  </a:lnTo>
                  <a:lnTo>
                    <a:pt x="356072" y="356072"/>
                  </a:lnTo>
                  <a:lnTo>
                    <a:pt x="0" y="3560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6" name="TextBox 26"/>
            <p:cNvSpPr txBox="1"/>
            <p:nvPr/>
          </p:nvSpPr>
          <p:spPr>
            <a:xfrm>
              <a:off x="531586" y="7043"/>
              <a:ext cx="4280734" cy="2376777"/>
            </a:xfrm>
            <a:prstGeom prst="rect">
              <a:avLst/>
            </a:prstGeom>
          </p:spPr>
          <p:txBody>
            <a:bodyPr lIns="0" tIns="0" rIns="0" bIns="0" rtlCol="0" anchor="t">
              <a:spAutoFit/>
            </a:bodyPr>
            <a:lstStyle/>
            <a:p>
              <a:pPr algn="l">
                <a:lnSpc>
                  <a:spcPts val="2368"/>
                </a:lnSpc>
              </a:pPr>
              <a:r>
                <a:rPr lang="en-US" sz="1691" b="1">
                  <a:solidFill>
                    <a:srgbClr val="0E322F"/>
                  </a:solidFill>
                  <a:latin typeface="TT Interphases Bold"/>
                  <a:ea typeface="TT Interphases Bold"/>
                  <a:cs typeface="TT Interphases Bold"/>
                  <a:sym typeface="TT Interphases Bold"/>
                </a:rPr>
                <a:t>Head Office</a:t>
              </a:r>
            </a:p>
            <a:p>
              <a:pPr algn="l">
                <a:lnSpc>
                  <a:spcPts val="2368"/>
                </a:lnSpc>
              </a:pPr>
              <a:r>
                <a:rPr lang="en-US" sz="1691">
                  <a:solidFill>
                    <a:srgbClr val="0E322F"/>
                  </a:solidFill>
                  <a:latin typeface="TT Interphases"/>
                  <a:ea typeface="TT Interphases"/>
                  <a:cs typeface="TT Interphases"/>
                  <a:sym typeface="TT Interphases"/>
                </a:rPr>
                <a:t>Pyli, Trikala 42032</a:t>
              </a:r>
            </a:p>
            <a:p>
              <a:pPr algn="l">
                <a:lnSpc>
                  <a:spcPts val="2368"/>
                </a:lnSpc>
              </a:pPr>
              <a:r>
                <a:rPr lang="en-US" sz="1691">
                  <a:solidFill>
                    <a:srgbClr val="0E322F"/>
                  </a:solidFill>
                  <a:latin typeface="TT Interphases"/>
                  <a:ea typeface="TT Interphases"/>
                  <a:cs typeface="TT Interphases"/>
                  <a:sym typeface="TT Interphases"/>
                </a:rPr>
                <a:t>Thessaly, Greece</a:t>
              </a:r>
            </a:p>
            <a:p>
              <a:pPr algn="l">
                <a:lnSpc>
                  <a:spcPts val="2368"/>
                </a:lnSpc>
              </a:pPr>
              <a:r>
                <a:rPr lang="en-US" sz="1691" b="1">
                  <a:solidFill>
                    <a:srgbClr val="0E322F"/>
                  </a:solidFill>
                  <a:latin typeface="TT Interphases Bold"/>
                  <a:ea typeface="TT Interphases Bold"/>
                  <a:cs typeface="TT Interphases Bold"/>
                  <a:sym typeface="TT Interphases Bold"/>
                </a:rPr>
                <a:t>Registered office</a:t>
              </a:r>
            </a:p>
            <a:p>
              <a:pPr algn="l">
                <a:lnSpc>
                  <a:spcPts val="2368"/>
                </a:lnSpc>
              </a:pPr>
              <a:r>
                <a:rPr lang="en-US" sz="1691">
                  <a:solidFill>
                    <a:srgbClr val="0E322F"/>
                  </a:solidFill>
                  <a:latin typeface="TT Interphases"/>
                  <a:ea typeface="TT Interphases"/>
                  <a:cs typeface="TT Interphases"/>
                  <a:sym typeface="TT Interphases"/>
                </a:rPr>
                <a:t>233 – 235, Imittou Str</a:t>
              </a:r>
            </a:p>
            <a:p>
              <a:pPr algn="l">
                <a:lnSpc>
                  <a:spcPts val="2368"/>
                </a:lnSpc>
                <a:spcBef>
                  <a:spcPct val="0"/>
                </a:spcBef>
              </a:pPr>
              <a:r>
                <a:rPr lang="en-US" sz="1691">
                  <a:solidFill>
                    <a:srgbClr val="0E322F"/>
                  </a:solidFill>
                  <a:latin typeface="TT Interphases"/>
                  <a:ea typeface="TT Interphases"/>
                  <a:cs typeface="TT Interphases"/>
                  <a:sym typeface="TT Interphases"/>
                </a:rPr>
                <a:t>11632 Athens, Greece</a:t>
              </a:r>
            </a:p>
          </p:txBody>
        </p:sp>
      </p:grpSp>
      <p:sp>
        <p:nvSpPr>
          <p:cNvPr id="27" name="Freeform 27"/>
          <p:cNvSpPr/>
          <p:nvPr/>
        </p:nvSpPr>
        <p:spPr>
          <a:xfrm>
            <a:off x="8779909" y="7468325"/>
            <a:ext cx="3130114" cy="1893719"/>
          </a:xfrm>
          <a:custGeom>
            <a:avLst/>
            <a:gdLst/>
            <a:ahLst/>
            <a:cxnLst/>
            <a:rect l="l" t="t" r="r" b="b"/>
            <a:pathLst>
              <a:path w="3130114" h="1893719">
                <a:moveTo>
                  <a:pt x="0" y="0"/>
                </a:moveTo>
                <a:lnTo>
                  <a:pt x="3130115" y="0"/>
                </a:lnTo>
                <a:lnTo>
                  <a:pt x="3130115" y="1893720"/>
                </a:lnTo>
                <a:lnTo>
                  <a:pt x="0" y="1893720"/>
                </a:lnTo>
                <a:lnTo>
                  <a:pt x="0" y="0"/>
                </a:lnTo>
                <a:close/>
              </a:path>
            </a:pathLst>
          </a:custGeom>
          <a:blipFill>
            <a:blip r:embed="rId12"/>
            <a:stretch>
              <a:fillRect/>
            </a:stretch>
          </a:blipFill>
        </p:spPr>
        <p:txBody>
          <a:bodyPr/>
          <a:lstStyle/>
          <a:p>
            <a:endParaRPr lang="en-GB"/>
          </a:p>
        </p:txBody>
      </p:sp>
      <p:grpSp>
        <p:nvGrpSpPr>
          <p:cNvPr id="28" name="Group 28"/>
          <p:cNvGrpSpPr/>
          <p:nvPr/>
        </p:nvGrpSpPr>
        <p:grpSpPr>
          <a:xfrm>
            <a:off x="6163234" y="4153081"/>
            <a:ext cx="454539" cy="45453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726D9"/>
            </a:solidFill>
          </p:spPr>
          <p:txBody>
            <a:bodyPr/>
            <a:lstStyle/>
            <a:p>
              <a:endParaRPr lang="en-GB"/>
            </a:p>
          </p:txBody>
        </p:sp>
        <p:sp>
          <p:nvSpPr>
            <p:cNvPr id="30" name="TextBox 30"/>
            <p:cNvSpPr txBox="1"/>
            <p:nvPr/>
          </p:nvSpPr>
          <p:spPr>
            <a:xfrm>
              <a:off x="76200" y="28575"/>
              <a:ext cx="660400" cy="708025"/>
            </a:xfrm>
            <a:prstGeom prst="rect">
              <a:avLst/>
            </a:prstGeom>
          </p:spPr>
          <p:txBody>
            <a:bodyPr lIns="50800" tIns="50800" rIns="50800" bIns="50800" rtlCol="0" anchor="ctr"/>
            <a:lstStyle/>
            <a:p>
              <a:pPr algn="ctr">
                <a:lnSpc>
                  <a:spcPts val="3299"/>
                </a:lnSpc>
              </a:pPr>
              <a:endParaRPr/>
            </a:p>
          </p:txBody>
        </p:sp>
      </p:grpSp>
      <p:grpSp>
        <p:nvGrpSpPr>
          <p:cNvPr id="31" name="Group 31"/>
          <p:cNvGrpSpPr/>
          <p:nvPr/>
        </p:nvGrpSpPr>
        <p:grpSpPr>
          <a:xfrm>
            <a:off x="8779909" y="4385818"/>
            <a:ext cx="454539" cy="454539"/>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049DF"/>
            </a:solidFill>
          </p:spPr>
          <p:txBody>
            <a:bodyPr/>
            <a:lstStyle/>
            <a:p>
              <a:endParaRPr lang="en-GB"/>
            </a:p>
          </p:txBody>
        </p:sp>
        <p:sp>
          <p:nvSpPr>
            <p:cNvPr id="33" name="TextBox 33"/>
            <p:cNvSpPr txBox="1"/>
            <p:nvPr/>
          </p:nvSpPr>
          <p:spPr>
            <a:xfrm>
              <a:off x="76200" y="28575"/>
              <a:ext cx="660400" cy="708025"/>
            </a:xfrm>
            <a:prstGeom prst="rect">
              <a:avLst/>
            </a:prstGeom>
          </p:spPr>
          <p:txBody>
            <a:bodyPr lIns="50800" tIns="50800" rIns="50800" bIns="50800" rtlCol="0" anchor="ctr"/>
            <a:lstStyle/>
            <a:p>
              <a:pPr algn="ctr">
                <a:lnSpc>
                  <a:spcPts val="3299"/>
                </a:lnSpc>
              </a:pPr>
              <a:endParaRPr/>
            </a:p>
          </p:txBody>
        </p:sp>
      </p:grpSp>
      <p:grpSp>
        <p:nvGrpSpPr>
          <p:cNvPr id="34" name="Group 34"/>
          <p:cNvGrpSpPr/>
          <p:nvPr/>
        </p:nvGrpSpPr>
        <p:grpSpPr>
          <a:xfrm>
            <a:off x="6684230" y="3698542"/>
            <a:ext cx="454539" cy="454539"/>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5262"/>
            </a:solidFill>
          </p:spPr>
          <p:txBody>
            <a:bodyPr/>
            <a:lstStyle/>
            <a:p>
              <a:endParaRPr lang="en-GB"/>
            </a:p>
          </p:txBody>
        </p:sp>
        <p:sp>
          <p:nvSpPr>
            <p:cNvPr id="36" name="TextBox 36"/>
            <p:cNvSpPr txBox="1"/>
            <p:nvPr/>
          </p:nvSpPr>
          <p:spPr>
            <a:xfrm>
              <a:off x="76200" y="28575"/>
              <a:ext cx="660400" cy="708025"/>
            </a:xfrm>
            <a:prstGeom prst="rect">
              <a:avLst/>
            </a:prstGeom>
          </p:spPr>
          <p:txBody>
            <a:bodyPr lIns="50800" tIns="50800" rIns="50800" bIns="50800" rtlCol="0" anchor="ctr"/>
            <a:lstStyle/>
            <a:p>
              <a:pPr algn="ctr">
                <a:lnSpc>
                  <a:spcPts val="3299"/>
                </a:lnSpc>
              </a:pPr>
              <a:endParaRPr/>
            </a:p>
          </p:txBody>
        </p:sp>
      </p:grpSp>
      <p:sp>
        <p:nvSpPr>
          <p:cNvPr id="37" name="TextBox 37"/>
          <p:cNvSpPr txBox="1"/>
          <p:nvPr/>
        </p:nvSpPr>
        <p:spPr>
          <a:xfrm>
            <a:off x="12513958" y="3030893"/>
            <a:ext cx="4371692" cy="2511976"/>
          </a:xfrm>
          <a:prstGeom prst="rect">
            <a:avLst/>
          </a:prstGeom>
        </p:spPr>
        <p:txBody>
          <a:bodyPr lIns="0" tIns="0" rIns="0" bIns="0" rtlCol="0" anchor="t">
            <a:spAutoFit/>
          </a:bodyPr>
          <a:lstStyle/>
          <a:p>
            <a:pPr algn="just">
              <a:lnSpc>
                <a:spcPts val="2268"/>
              </a:lnSpc>
              <a:spcBef>
                <a:spcPct val="0"/>
              </a:spcBef>
            </a:pPr>
            <a:r>
              <a:rPr lang="en-US" sz="1620">
                <a:solidFill>
                  <a:srgbClr val="000000"/>
                </a:solidFill>
                <a:latin typeface="TT Interphases"/>
                <a:ea typeface="TT Interphases"/>
                <a:cs typeface="TT Interphases"/>
                <a:sym typeface="TT Interphases"/>
              </a:rPr>
              <a:t>Research Innovation and Development Lab - ReadLab is a Greece-based research institution dedicated to fostering positive social and sustainable impact through innovation. Since its establishment in 2017, ReadLab has been at the forefront of delivering high-quality research, training, educational, consulting, and ICT services across local, national, European, and international levels.</a:t>
            </a:r>
          </a:p>
        </p:txBody>
      </p:sp>
      <p:sp>
        <p:nvSpPr>
          <p:cNvPr id="38" name="TextBox 38"/>
          <p:cNvSpPr txBox="1"/>
          <p:nvPr/>
        </p:nvSpPr>
        <p:spPr>
          <a:xfrm>
            <a:off x="552386" y="290195"/>
            <a:ext cx="10072959" cy="738505"/>
          </a:xfrm>
          <a:prstGeom prst="rect">
            <a:avLst/>
          </a:prstGeom>
        </p:spPr>
        <p:txBody>
          <a:bodyPr lIns="0" tIns="0" rIns="0" bIns="0" rtlCol="0" anchor="t">
            <a:spAutoFit/>
          </a:bodyPr>
          <a:lstStyle/>
          <a:p>
            <a:pPr algn="l">
              <a:lnSpc>
                <a:spcPts val="6020"/>
              </a:lnSpc>
            </a:pPr>
            <a:r>
              <a:rPr lang="en-US" sz="4300" spc="-86">
                <a:solidFill>
                  <a:srgbClr val="FFFFFF"/>
                </a:solidFill>
                <a:latin typeface="TT Hoves"/>
                <a:ea typeface="TT Hoves"/>
                <a:cs typeface="TT Hoves"/>
                <a:sym typeface="TT Hoves"/>
              </a:rPr>
              <a:t>Research Innovation and Development Lab</a:t>
            </a:r>
          </a:p>
        </p:txBody>
      </p:sp>
      <p:sp>
        <p:nvSpPr>
          <p:cNvPr id="39" name="TextBox 39"/>
          <p:cNvSpPr txBox="1"/>
          <p:nvPr/>
        </p:nvSpPr>
        <p:spPr>
          <a:xfrm>
            <a:off x="12513958" y="2168490"/>
            <a:ext cx="1716524" cy="693460"/>
          </a:xfrm>
          <a:prstGeom prst="rect">
            <a:avLst/>
          </a:prstGeom>
        </p:spPr>
        <p:txBody>
          <a:bodyPr lIns="0" tIns="0" rIns="0" bIns="0" rtlCol="0" anchor="t">
            <a:spAutoFit/>
          </a:bodyPr>
          <a:lstStyle/>
          <a:p>
            <a:pPr algn="l">
              <a:lnSpc>
                <a:spcPts val="5678"/>
              </a:lnSpc>
            </a:pPr>
            <a:r>
              <a:rPr lang="en-US" sz="4055" spc="-81">
                <a:solidFill>
                  <a:srgbClr val="66C18C"/>
                </a:solidFill>
                <a:latin typeface="TT Hoves"/>
                <a:ea typeface="TT Hoves"/>
                <a:cs typeface="TT Hoves"/>
                <a:sym typeface="TT Hoves"/>
              </a:rPr>
              <a:t>About</a:t>
            </a:r>
          </a:p>
        </p:txBody>
      </p:sp>
      <p:sp>
        <p:nvSpPr>
          <p:cNvPr id="40" name="TextBox 40"/>
          <p:cNvSpPr txBox="1"/>
          <p:nvPr/>
        </p:nvSpPr>
        <p:spPr>
          <a:xfrm>
            <a:off x="12398276" y="7072405"/>
            <a:ext cx="2912294" cy="706115"/>
          </a:xfrm>
          <a:prstGeom prst="rect">
            <a:avLst/>
          </a:prstGeom>
        </p:spPr>
        <p:txBody>
          <a:bodyPr lIns="0" tIns="0" rIns="0" bIns="0" rtlCol="0" anchor="t">
            <a:spAutoFit/>
          </a:bodyPr>
          <a:lstStyle/>
          <a:p>
            <a:pPr algn="l">
              <a:lnSpc>
                <a:spcPts val="5705"/>
              </a:lnSpc>
            </a:pPr>
            <a:r>
              <a:rPr lang="en-US" sz="4075" spc="-81">
                <a:solidFill>
                  <a:srgbClr val="66C18C"/>
                </a:solidFill>
                <a:latin typeface="TT Hoves"/>
                <a:ea typeface="TT Hoves"/>
                <a:cs typeface="TT Hoves"/>
                <a:sym typeface="TT Hoves"/>
              </a:rPr>
              <a:t>Contact Info</a:t>
            </a:r>
          </a:p>
        </p:txBody>
      </p:sp>
      <p:sp>
        <p:nvSpPr>
          <p:cNvPr id="41" name="TextBox 41"/>
          <p:cNvSpPr txBox="1"/>
          <p:nvPr/>
        </p:nvSpPr>
        <p:spPr>
          <a:xfrm>
            <a:off x="12958912" y="6043144"/>
            <a:ext cx="2143117" cy="322252"/>
          </a:xfrm>
          <a:prstGeom prst="rect">
            <a:avLst/>
          </a:prstGeom>
        </p:spPr>
        <p:txBody>
          <a:bodyPr lIns="0" tIns="0" rIns="0" bIns="0" rtlCol="0" anchor="t">
            <a:spAutoFit/>
          </a:bodyPr>
          <a:lstStyle/>
          <a:p>
            <a:pPr algn="l">
              <a:lnSpc>
                <a:spcPts val="2583"/>
              </a:lnSpc>
            </a:pPr>
            <a:r>
              <a:rPr lang="en-US" sz="2152" spc="-43">
                <a:solidFill>
                  <a:srgbClr val="285451"/>
                </a:solidFill>
                <a:latin typeface="TT Hoves"/>
                <a:ea typeface="TT Hoves"/>
                <a:cs typeface="TT Hoves"/>
                <a:sym typeface="TT Hoves"/>
              </a:rPr>
              <a:t>www.read-lab.eu</a:t>
            </a:r>
          </a:p>
        </p:txBody>
      </p:sp>
      <p:sp>
        <p:nvSpPr>
          <p:cNvPr id="42" name="TextBox 42"/>
          <p:cNvSpPr txBox="1"/>
          <p:nvPr/>
        </p:nvSpPr>
        <p:spPr>
          <a:xfrm>
            <a:off x="6216375" y="4052081"/>
            <a:ext cx="253008" cy="555540"/>
          </a:xfrm>
          <a:prstGeom prst="rect">
            <a:avLst/>
          </a:prstGeom>
        </p:spPr>
        <p:txBody>
          <a:bodyPr lIns="0" tIns="0" rIns="0" bIns="0" rtlCol="0" anchor="t">
            <a:spAutoFit/>
          </a:bodyPr>
          <a:lstStyle/>
          <a:p>
            <a:pPr marL="0" lvl="0" indent="0" algn="ctr">
              <a:lnSpc>
                <a:spcPts val="4554"/>
              </a:lnSpc>
              <a:spcBef>
                <a:spcPct val="0"/>
              </a:spcBef>
            </a:pPr>
            <a:r>
              <a:rPr lang="en-US" sz="3253" b="1">
                <a:solidFill>
                  <a:srgbClr val="FFFFFF"/>
                </a:solidFill>
                <a:latin typeface="Canva Sans Bold"/>
                <a:ea typeface="Canva Sans Bold"/>
                <a:cs typeface="Canva Sans Bold"/>
                <a:sym typeface="Canva Sans Bold"/>
              </a:rPr>
              <a:t>8</a:t>
            </a:r>
          </a:p>
        </p:txBody>
      </p:sp>
      <p:sp>
        <p:nvSpPr>
          <p:cNvPr id="43" name="TextBox 43"/>
          <p:cNvSpPr txBox="1"/>
          <p:nvPr/>
        </p:nvSpPr>
        <p:spPr>
          <a:xfrm>
            <a:off x="8760859" y="4301980"/>
            <a:ext cx="435322" cy="555540"/>
          </a:xfrm>
          <a:prstGeom prst="rect">
            <a:avLst/>
          </a:prstGeom>
        </p:spPr>
        <p:txBody>
          <a:bodyPr lIns="0" tIns="0" rIns="0" bIns="0" rtlCol="0" anchor="t">
            <a:spAutoFit/>
          </a:bodyPr>
          <a:lstStyle/>
          <a:p>
            <a:pPr marL="0" lvl="0" indent="0" algn="ctr">
              <a:lnSpc>
                <a:spcPts val="4554"/>
              </a:lnSpc>
              <a:spcBef>
                <a:spcPct val="0"/>
              </a:spcBef>
            </a:pPr>
            <a:r>
              <a:rPr lang="en-US" sz="3253" b="1">
                <a:solidFill>
                  <a:srgbClr val="FFFFFF"/>
                </a:solidFill>
                <a:latin typeface="Canva Sans Bold"/>
                <a:ea typeface="Canva Sans Bold"/>
                <a:cs typeface="Canva Sans Bold"/>
                <a:sym typeface="Canva Sans Bold"/>
              </a:rPr>
              <a:t>11</a:t>
            </a:r>
          </a:p>
        </p:txBody>
      </p:sp>
      <p:sp>
        <p:nvSpPr>
          <p:cNvPr id="44" name="TextBox 44"/>
          <p:cNvSpPr txBox="1"/>
          <p:nvPr/>
        </p:nvSpPr>
        <p:spPr>
          <a:xfrm>
            <a:off x="6553571" y="3597541"/>
            <a:ext cx="621226" cy="555540"/>
          </a:xfrm>
          <a:prstGeom prst="rect">
            <a:avLst/>
          </a:prstGeom>
        </p:spPr>
        <p:txBody>
          <a:bodyPr wrap="square" lIns="0" tIns="0" rIns="0" bIns="0" rtlCol="0" anchor="t">
            <a:spAutoFit/>
          </a:bodyPr>
          <a:lstStyle/>
          <a:p>
            <a:pPr marL="0" lvl="0" indent="0" algn="ctr">
              <a:lnSpc>
                <a:spcPts val="4554"/>
              </a:lnSpc>
              <a:spcBef>
                <a:spcPct val="0"/>
              </a:spcBef>
            </a:pPr>
            <a:r>
              <a:rPr lang="en-US" sz="3253" b="1" dirty="0">
                <a:solidFill>
                  <a:srgbClr val="FFFFFF"/>
                </a:solidFill>
                <a:latin typeface="Canva Sans Bold"/>
                <a:ea typeface="Canva Sans Bold"/>
                <a:cs typeface="Canva Sans Bold"/>
                <a:sym typeface="Canva Sans Bold"/>
              </a:rPr>
              <a:t>52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371" y="2793851"/>
            <a:ext cx="6862825" cy="6329881"/>
            <a:chOff x="0" y="0"/>
            <a:chExt cx="9150433" cy="8439841"/>
          </a:xfrm>
        </p:grpSpPr>
        <p:pic>
          <p:nvPicPr>
            <p:cNvPr id="3" name="Picture 3"/>
            <p:cNvPicPr>
              <a:picLocks noChangeAspect="1"/>
            </p:cNvPicPr>
            <p:nvPr/>
          </p:nvPicPr>
          <p:blipFill>
            <a:blip r:embed="rId2"/>
            <a:srcRect l="13860" r="13860"/>
            <a:stretch>
              <a:fillRect/>
            </a:stretch>
          </p:blipFill>
          <p:spPr>
            <a:xfrm>
              <a:off x="0" y="0"/>
              <a:ext cx="9150433" cy="8439841"/>
            </a:xfrm>
            <a:prstGeom prst="rect">
              <a:avLst/>
            </a:prstGeom>
          </p:spPr>
        </p:pic>
      </p:grpSp>
      <p:sp>
        <p:nvSpPr>
          <p:cNvPr id="4" name="AutoShape 4"/>
          <p:cNvSpPr/>
          <p:nvPr/>
        </p:nvSpPr>
        <p:spPr>
          <a:xfrm>
            <a:off x="9991486" y="9114206"/>
            <a:ext cx="5817965" cy="0"/>
          </a:xfrm>
          <a:prstGeom prst="line">
            <a:avLst/>
          </a:prstGeom>
          <a:ln w="19050" cap="flat">
            <a:solidFill>
              <a:srgbClr val="FDFDFD"/>
            </a:solidFill>
            <a:prstDash val="solid"/>
            <a:headEnd type="none" w="sm" len="sm"/>
            <a:tailEnd type="none" w="sm" len="sm"/>
          </a:ln>
        </p:spPr>
        <p:txBody>
          <a:bodyPr/>
          <a:lstStyle/>
          <a:p>
            <a:endParaRPr lang="en-GB"/>
          </a:p>
        </p:txBody>
      </p:sp>
      <p:sp>
        <p:nvSpPr>
          <p:cNvPr id="5" name="Freeform 5"/>
          <p:cNvSpPr/>
          <p:nvPr/>
        </p:nvSpPr>
        <p:spPr>
          <a:xfrm>
            <a:off x="8306826" y="3143355"/>
            <a:ext cx="812363" cy="992199"/>
          </a:xfrm>
          <a:custGeom>
            <a:avLst/>
            <a:gdLst/>
            <a:ahLst/>
            <a:cxnLst/>
            <a:rect l="l" t="t" r="r" b="b"/>
            <a:pathLst>
              <a:path w="812363" h="992199">
                <a:moveTo>
                  <a:pt x="0" y="0"/>
                </a:moveTo>
                <a:lnTo>
                  <a:pt x="812363" y="0"/>
                </a:lnTo>
                <a:lnTo>
                  <a:pt x="812363" y="992198"/>
                </a:lnTo>
                <a:lnTo>
                  <a:pt x="0" y="9921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9757244" y="3105255"/>
            <a:ext cx="7267814" cy="1030299"/>
          </a:xfrm>
          <a:prstGeom prst="rect">
            <a:avLst/>
          </a:prstGeom>
        </p:spPr>
        <p:txBody>
          <a:bodyPr lIns="0" tIns="0" rIns="0" bIns="0" rtlCol="0" anchor="t">
            <a:spAutoFit/>
          </a:bodyPr>
          <a:lstStyle/>
          <a:p>
            <a:pPr algn="just">
              <a:lnSpc>
                <a:spcPts val="2786"/>
              </a:lnSpc>
              <a:spcBef>
                <a:spcPct val="0"/>
              </a:spcBef>
            </a:pPr>
            <a:r>
              <a:rPr lang="en-US" sz="1990">
                <a:solidFill>
                  <a:srgbClr val="0E322F"/>
                </a:solidFill>
                <a:latin typeface="TT Interphases"/>
                <a:ea typeface="TT Interphases"/>
                <a:cs typeface="TT Interphases"/>
                <a:sym typeface="TT Interphases"/>
              </a:rPr>
              <a:t>ReadLab has achieved in just a few years to reach and expand its work and impact in the European Union, the Balkans, Northern Africa and Asia and the Pacific</a:t>
            </a:r>
          </a:p>
        </p:txBody>
      </p:sp>
      <p:sp>
        <p:nvSpPr>
          <p:cNvPr id="7" name="TextBox 7"/>
          <p:cNvSpPr txBox="1"/>
          <p:nvPr/>
        </p:nvSpPr>
        <p:spPr>
          <a:xfrm>
            <a:off x="8713008" y="7080771"/>
            <a:ext cx="8835962" cy="1261111"/>
          </a:xfrm>
          <a:prstGeom prst="rect">
            <a:avLst/>
          </a:prstGeom>
        </p:spPr>
        <p:txBody>
          <a:bodyPr lIns="0" tIns="0" rIns="0" bIns="0" rtlCol="0" anchor="t">
            <a:spAutoFit/>
          </a:bodyPr>
          <a:lstStyle/>
          <a:p>
            <a:pPr algn="ctr">
              <a:lnSpc>
                <a:spcPts val="5039"/>
              </a:lnSpc>
            </a:pPr>
            <a:r>
              <a:rPr lang="en-US" sz="3599" b="1">
                <a:solidFill>
                  <a:srgbClr val="0E322F"/>
                </a:solidFill>
                <a:latin typeface="TT Interphases Bold"/>
                <a:ea typeface="TT Interphases Bold"/>
                <a:cs typeface="TT Interphases Bold"/>
                <a:sym typeface="TT Interphases Bold"/>
              </a:rPr>
              <a:t>Think global, act local and vice versa: </a:t>
            </a:r>
          </a:p>
          <a:p>
            <a:pPr algn="ctr">
              <a:lnSpc>
                <a:spcPts val="5039"/>
              </a:lnSpc>
              <a:spcBef>
                <a:spcPct val="0"/>
              </a:spcBef>
            </a:pPr>
            <a:r>
              <a:rPr lang="en-US" sz="3599" b="1">
                <a:solidFill>
                  <a:srgbClr val="0E322F"/>
                </a:solidFill>
                <a:latin typeface="TT Interphases Bold"/>
                <a:ea typeface="TT Interphases Bold"/>
                <a:cs typeface="TT Interphases Bold"/>
                <a:sym typeface="TT Interphases Bold"/>
              </a:rPr>
              <a:t>Our International Outreach</a:t>
            </a:r>
          </a:p>
        </p:txBody>
      </p:sp>
      <p:sp>
        <p:nvSpPr>
          <p:cNvPr id="8" name="TextBox 8"/>
          <p:cNvSpPr txBox="1"/>
          <p:nvPr/>
        </p:nvSpPr>
        <p:spPr>
          <a:xfrm rot="-718345">
            <a:off x="3119047" y="4828962"/>
            <a:ext cx="2507032" cy="417987"/>
          </a:xfrm>
          <a:prstGeom prst="rect">
            <a:avLst/>
          </a:prstGeom>
        </p:spPr>
        <p:txBody>
          <a:bodyPr lIns="0" tIns="0" rIns="0" bIns="0" rtlCol="0" anchor="t">
            <a:spAutoFit/>
          </a:bodyPr>
          <a:lstStyle/>
          <a:p>
            <a:pPr algn="ctr">
              <a:lnSpc>
                <a:spcPts val="3415"/>
              </a:lnSpc>
            </a:pPr>
            <a:r>
              <a:rPr lang="en-US" sz="2439">
                <a:solidFill>
                  <a:srgbClr val="FFFFFF"/>
                </a:solidFill>
                <a:latin typeface="Code Pro"/>
                <a:ea typeface="Code Pro"/>
                <a:cs typeface="Code Pro"/>
                <a:sym typeface="Code Pro"/>
              </a:rPr>
              <a:t>THINK GLOBAL</a:t>
            </a:r>
          </a:p>
        </p:txBody>
      </p:sp>
      <p:sp>
        <p:nvSpPr>
          <p:cNvPr id="9" name="TextBox 9"/>
          <p:cNvSpPr txBox="1"/>
          <p:nvPr/>
        </p:nvSpPr>
        <p:spPr>
          <a:xfrm rot="-685385">
            <a:off x="2927016" y="5890712"/>
            <a:ext cx="2891543" cy="414495"/>
          </a:xfrm>
          <a:prstGeom prst="rect">
            <a:avLst/>
          </a:prstGeom>
        </p:spPr>
        <p:txBody>
          <a:bodyPr lIns="0" tIns="0" rIns="0" bIns="0" rtlCol="0" anchor="t">
            <a:spAutoFit/>
          </a:bodyPr>
          <a:lstStyle/>
          <a:p>
            <a:pPr algn="ctr">
              <a:lnSpc>
                <a:spcPts val="3403"/>
              </a:lnSpc>
            </a:pPr>
            <a:r>
              <a:rPr lang="en-US" sz="2431">
                <a:solidFill>
                  <a:srgbClr val="FFFFFF"/>
                </a:solidFill>
                <a:latin typeface="Code Pro"/>
                <a:ea typeface="Code Pro"/>
                <a:cs typeface="Code Pro"/>
                <a:sym typeface="Code Pro"/>
              </a:rPr>
              <a:t>ACT LOCAL</a:t>
            </a:r>
          </a:p>
        </p:txBody>
      </p:sp>
      <p:sp>
        <p:nvSpPr>
          <p:cNvPr id="10" name="TextBox 10"/>
          <p:cNvSpPr txBox="1"/>
          <p:nvPr/>
        </p:nvSpPr>
        <p:spPr>
          <a:xfrm rot="-578534">
            <a:off x="2275537" y="7121637"/>
            <a:ext cx="4573556" cy="843174"/>
          </a:xfrm>
          <a:prstGeom prst="rect">
            <a:avLst/>
          </a:prstGeom>
        </p:spPr>
        <p:txBody>
          <a:bodyPr lIns="0" tIns="0" rIns="0" bIns="0" rtlCol="0" anchor="t">
            <a:spAutoFit/>
          </a:bodyPr>
          <a:lstStyle/>
          <a:p>
            <a:pPr algn="ctr">
              <a:lnSpc>
                <a:spcPts val="3400"/>
              </a:lnSpc>
            </a:pPr>
            <a:r>
              <a:rPr lang="en-US" sz="2429">
                <a:solidFill>
                  <a:srgbClr val="FFFFFF"/>
                </a:solidFill>
                <a:latin typeface="Code Pro"/>
                <a:ea typeface="Code Pro"/>
                <a:cs typeface="Code Pro"/>
                <a:sym typeface="Code Pro"/>
              </a:rPr>
              <a:t>BE INTERNATIONAL </a:t>
            </a:r>
          </a:p>
          <a:p>
            <a:pPr algn="ctr">
              <a:lnSpc>
                <a:spcPts val="3400"/>
              </a:lnSpc>
            </a:pPr>
            <a:endParaRPr lang="en-US" sz="2429">
              <a:solidFill>
                <a:srgbClr val="FFFFFF"/>
              </a:solidFill>
              <a:latin typeface="Code Pro"/>
              <a:ea typeface="Code Pro"/>
              <a:cs typeface="Code Pro"/>
              <a:sym typeface="Code Pro"/>
            </a:endParaRPr>
          </a:p>
        </p:txBody>
      </p:sp>
      <p:sp>
        <p:nvSpPr>
          <p:cNvPr id="11" name="TextBox 11"/>
          <p:cNvSpPr txBox="1"/>
          <p:nvPr/>
        </p:nvSpPr>
        <p:spPr>
          <a:xfrm>
            <a:off x="9991486" y="4581967"/>
            <a:ext cx="7267814" cy="1030299"/>
          </a:xfrm>
          <a:prstGeom prst="rect">
            <a:avLst/>
          </a:prstGeom>
        </p:spPr>
        <p:txBody>
          <a:bodyPr lIns="0" tIns="0" rIns="0" bIns="0" rtlCol="0" anchor="t">
            <a:spAutoFit/>
          </a:bodyPr>
          <a:lstStyle/>
          <a:p>
            <a:pPr algn="just">
              <a:lnSpc>
                <a:spcPts val="2786"/>
              </a:lnSpc>
              <a:spcBef>
                <a:spcPct val="0"/>
              </a:spcBef>
            </a:pPr>
            <a:r>
              <a:rPr lang="en-US" sz="1990" dirty="0" err="1">
                <a:solidFill>
                  <a:srgbClr val="0E322F"/>
                </a:solidFill>
                <a:latin typeface="TT Interphases"/>
                <a:ea typeface="TT Interphases"/>
                <a:cs typeface="TT Interphases"/>
                <a:sym typeface="TT Interphases"/>
              </a:rPr>
              <a:t>ReadLab</a:t>
            </a:r>
            <a:r>
              <a:rPr lang="en-US" sz="1990" dirty="0">
                <a:solidFill>
                  <a:srgbClr val="0E322F"/>
                </a:solidFill>
                <a:latin typeface="TT Interphases"/>
                <a:ea typeface="TT Interphases"/>
                <a:cs typeface="TT Interphases"/>
                <a:sym typeface="TT Interphases"/>
              </a:rPr>
              <a:t> is a member of the </a:t>
            </a:r>
            <a:r>
              <a:rPr lang="en-US" sz="1990" b="1" dirty="0">
                <a:solidFill>
                  <a:srgbClr val="0E322F"/>
                </a:solidFill>
                <a:latin typeface="TT Interphases Bold"/>
                <a:ea typeface="TT Interphases Bold"/>
                <a:cs typeface="TT Interphases Bold"/>
                <a:sym typeface="TT Interphases Bold"/>
              </a:rPr>
              <a:t>ALL DIGITAL</a:t>
            </a:r>
            <a:r>
              <a:rPr lang="en-US" sz="1990" dirty="0">
                <a:solidFill>
                  <a:srgbClr val="0E322F"/>
                </a:solidFill>
                <a:latin typeface="TT Interphases"/>
                <a:ea typeface="TT Interphases"/>
                <a:cs typeface="TT Interphases"/>
                <a:sym typeface="TT Interphases"/>
              </a:rPr>
              <a:t> network and the </a:t>
            </a:r>
            <a:r>
              <a:rPr lang="en-US" sz="1990" dirty="0" err="1">
                <a:solidFill>
                  <a:srgbClr val="0E322F"/>
                </a:solidFill>
                <a:latin typeface="TT Interphases"/>
                <a:ea typeface="TT Interphases"/>
                <a:cs typeface="TT Interphases"/>
                <a:sym typeface="TT Interphases"/>
                <a:hlinkClick r:id="rId5" tooltip="https://sex-sense.eu/"/>
              </a:rPr>
              <a:t>SexSense</a:t>
            </a:r>
            <a:r>
              <a:rPr lang="en-US" sz="1990" dirty="0">
                <a:solidFill>
                  <a:srgbClr val="0E322F"/>
                </a:solidFill>
                <a:latin typeface="TT Interphases"/>
                <a:ea typeface="TT Interphases"/>
                <a:cs typeface="TT Interphases"/>
                <a:sym typeface="TT Interphases"/>
                <a:hlinkClick r:id="rId5" tooltip="https://sex-sense.eu/"/>
              </a:rPr>
              <a:t>-Institute of Comprehensive Sexuality Education Network</a:t>
            </a:r>
            <a:r>
              <a:rPr lang="en-US" sz="1990" dirty="0">
                <a:solidFill>
                  <a:srgbClr val="0E322F"/>
                </a:solidFill>
                <a:latin typeface="TT Interphases"/>
                <a:ea typeface="TT Interphases"/>
                <a:cs typeface="TT Interphases"/>
                <a:sym typeface="TT Interphases"/>
              </a:rPr>
              <a:t>.</a:t>
            </a:r>
          </a:p>
        </p:txBody>
      </p:sp>
      <p:sp>
        <p:nvSpPr>
          <p:cNvPr id="12" name="Freeform 12"/>
          <p:cNvSpPr/>
          <p:nvPr/>
        </p:nvSpPr>
        <p:spPr>
          <a:xfrm>
            <a:off x="8306826" y="5025862"/>
            <a:ext cx="1280847" cy="875779"/>
          </a:xfrm>
          <a:custGeom>
            <a:avLst/>
            <a:gdLst/>
            <a:ahLst/>
            <a:cxnLst/>
            <a:rect l="l" t="t" r="r" b="b"/>
            <a:pathLst>
              <a:path w="1280847" h="875779">
                <a:moveTo>
                  <a:pt x="0" y="0"/>
                </a:moveTo>
                <a:lnTo>
                  <a:pt x="1280847" y="0"/>
                </a:lnTo>
                <a:lnTo>
                  <a:pt x="1280847" y="875779"/>
                </a:lnTo>
                <a:lnTo>
                  <a:pt x="0" y="8757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p:cNvGrpSpPr/>
          <p:nvPr/>
        </p:nvGrpSpPr>
        <p:grpSpPr>
          <a:xfrm>
            <a:off x="0" y="-47423"/>
            <a:ext cx="18288000" cy="1805273"/>
            <a:chOff x="0" y="0"/>
            <a:chExt cx="4816593" cy="475463"/>
          </a:xfrm>
        </p:grpSpPr>
        <p:sp>
          <p:nvSpPr>
            <p:cNvPr id="14" name="Freeform 14"/>
            <p:cNvSpPr/>
            <p:nvPr/>
          </p:nvSpPr>
          <p:spPr>
            <a:xfrm>
              <a:off x="0" y="0"/>
              <a:ext cx="4816592" cy="475463"/>
            </a:xfrm>
            <a:custGeom>
              <a:avLst/>
              <a:gdLst/>
              <a:ahLst/>
              <a:cxnLst/>
              <a:rect l="l" t="t" r="r" b="b"/>
              <a:pathLst>
                <a:path w="4816592" h="475463">
                  <a:moveTo>
                    <a:pt x="4233" y="0"/>
                  </a:moveTo>
                  <a:lnTo>
                    <a:pt x="4812359" y="0"/>
                  </a:lnTo>
                  <a:cubicBezTo>
                    <a:pt x="4813482" y="0"/>
                    <a:pt x="4814558" y="446"/>
                    <a:pt x="4815353" y="1240"/>
                  </a:cubicBezTo>
                  <a:cubicBezTo>
                    <a:pt x="4816146" y="2034"/>
                    <a:pt x="4816592" y="3111"/>
                    <a:pt x="4816592" y="4233"/>
                  </a:cubicBezTo>
                  <a:lnTo>
                    <a:pt x="4816592" y="471230"/>
                  </a:lnTo>
                  <a:cubicBezTo>
                    <a:pt x="4816592" y="472352"/>
                    <a:pt x="4816146" y="473429"/>
                    <a:pt x="4815353" y="474223"/>
                  </a:cubicBezTo>
                  <a:cubicBezTo>
                    <a:pt x="4814558" y="475017"/>
                    <a:pt x="4813482" y="475463"/>
                    <a:pt x="4812359" y="475463"/>
                  </a:cubicBezTo>
                  <a:lnTo>
                    <a:pt x="4233" y="475463"/>
                  </a:lnTo>
                  <a:cubicBezTo>
                    <a:pt x="3111" y="475463"/>
                    <a:pt x="2034" y="475017"/>
                    <a:pt x="1240" y="474223"/>
                  </a:cubicBezTo>
                  <a:cubicBezTo>
                    <a:pt x="446" y="473429"/>
                    <a:pt x="0" y="472352"/>
                    <a:pt x="0" y="471230"/>
                  </a:cubicBezTo>
                  <a:lnTo>
                    <a:pt x="0" y="4233"/>
                  </a:lnTo>
                  <a:cubicBezTo>
                    <a:pt x="0" y="3111"/>
                    <a:pt x="446" y="2034"/>
                    <a:pt x="1240" y="1240"/>
                  </a:cubicBezTo>
                  <a:cubicBezTo>
                    <a:pt x="2034" y="446"/>
                    <a:pt x="3111" y="0"/>
                    <a:pt x="4233" y="0"/>
                  </a:cubicBezTo>
                  <a:close/>
                </a:path>
              </a:pathLst>
            </a:custGeom>
            <a:solidFill>
              <a:srgbClr val="285451"/>
            </a:solidFill>
          </p:spPr>
          <p:txBody>
            <a:bodyPr/>
            <a:lstStyle/>
            <a:p>
              <a:endParaRPr lang="en-GB"/>
            </a:p>
          </p:txBody>
        </p:sp>
        <p:sp>
          <p:nvSpPr>
            <p:cNvPr id="15" name="TextBox 15"/>
            <p:cNvSpPr txBox="1"/>
            <p:nvPr/>
          </p:nvSpPr>
          <p:spPr>
            <a:xfrm>
              <a:off x="0" y="-57150"/>
              <a:ext cx="4816593" cy="532613"/>
            </a:xfrm>
            <a:prstGeom prst="rect">
              <a:avLst/>
            </a:prstGeom>
          </p:spPr>
          <p:txBody>
            <a:bodyPr lIns="50800" tIns="50800" rIns="50800" bIns="50800" rtlCol="0" anchor="ctr"/>
            <a:lstStyle/>
            <a:p>
              <a:pPr algn="ctr">
                <a:lnSpc>
                  <a:spcPts val="3626"/>
                </a:lnSpc>
              </a:pPr>
              <a:endParaRPr/>
            </a:p>
          </p:txBody>
        </p:sp>
      </p:grpSp>
      <p:sp>
        <p:nvSpPr>
          <p:cNvPr id="16" name="TextBox 16"/>
          <p:cNvSpPr txBox="1"/>
          <p:nvPr/>
        </p:nvSpPr>
        <p:spPr>
          <a:xfrm>
            <a:off x="1268892" y="217170"/>
            <a:ext cx="4134638" cy="811530"/>
          </a:xfrm>
          <a:prstGeom prst="rect">
            <a:avLst/>
          </a:prstGeom>
        </p:spPr>
        <p:txBody>
          <a:bodyPr lIns="0" tIns="0" rIns="0" bIns="0" rtlCol="0" anchor="t">
            <a:spAutoFit/>
          </a:bodyPr>
          <a:lstStyle/>
          <a:p>
            <a:pPr algn="l">
              <a:lnSpc>
                <a:spcPts val="6719"/>
              </a:lnSpc>
            </a:pPr>
            <a:r>
              <a:rPr lang="en-US" sz="4800" spc="-96">
                <a:solidFill>
                  <a:srgbClr val="FFFFFF"/>
                </a:solidFill>
                <a:latin typeface="TT Hoves"/>
                <a:ea typeface="TT Hoves"/>
                <a:cs typeface="TT Hoves"/>
                <a:sym typeface="TT Hoves"/>
              </a:rPr>
              <a:t>Vision &amp; Impact</a:t>
            </a:r>
          </a:p>
        </p:txBody>
      </p:sp>
      <p:sp>
        <p:nvSpPr>
          <p:cNvPr id="17" name="AutoShape 17"/>
          <p:cNvSpPr/>
          <p:nvPr/>
        </p:nvSpPr>
        <p:spPr>
          <a:xfrm>
            <a:off x="1715375" y="1305015"/>
            <a:ext cx="3241671" cy="0"/>
          </a:xfrm>
          <a:prstGeom prst="line">
            <a:avLst/>
          </a:prstGeom>
          <a:ln w="19050" cap="flat">
            <a:solidFill>
              <a:srgbClr val="FFFFFF"/>
            </a:solidFill>
            <a:prstDash val="solid"/>
            <a:headEnd type="none" w="sm" len="sm"/>
            <a:tailEnd type="none" w="sm" len="sm"/>
          </a:ln>
        </p:spPr>
        <p:txBody>
          <a:bodyPr/>
          <a:lstStyle/>
          <a:p>
            <a:endParaRPr lang="en-GB"/>
          </a:p>
        </p:txBody>
      </p:sp>
      <p:sp>
        <p:nvSpPr>
          <p:cNvPr id="18" name="Freeform 18"/>
          <p:cNvSpPr/>
          <p:nvPr/>
        </p:nvSpPr>
        <p:spPr>
          <a:xfrm>
            <a:off x="12521171" y="226473"/>
            <a:ext cx="4250640" cy="1257481"/>
          </a:xfrm>
          <a:custGeom>
            <a:avLst/>
            <a:gdLst/>
            <a:ahLst/>
            <a:cxnLst/>
            <a:rect l="l" t="t" r="r" b="b"/>
            <a:pathLst>
              <a:path w="4250640" h="1257481">
                <a:moveTo>
                  <a:pt x="0" y="0"/>
                </a:moveTo>
                <a:lnTo>
                  <a:pt x="4250640" y="0"/>
                </a:lnTo>
                <a:lnTo>
                  <a:pt x="4250640" y="1257481"/>
                </a:lnTo>
                <a:lnTo>
                  <a:pt x="0" y="1257481"/>
                </a:lnTo>
                <a:lnTo>
                  <a:pt x="0" y="0"/>
                </a:lnTo>
                <a:close/>
              </a:path>
            </a:pathLst>
          </a:custGeom>
          <a:blipFill>
            <a:blip r:embed="rId8"/>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05273"/>
            <a:chOff x="0" y="0"/>
            <a:chExt cx="4816593" cy="475463"/>
          </a:xfrm>
        </p:grpSpPr>
        <p:sp>
          <p:nvSpPr>
            <p:cNvPr id="3" name="Freeform 3"/>
            <p:cNvSpPr/>
            <p:nvPr/>
          </p:nvSpPr>
          <p:spPr>
            <a:xfrm>
              <a:off x="0" y="0"/>
              <a:ext cx="4816592" cy="475463"/>
            </a:xfrm>
            <a:custGeom>
              <a:avLst/>
              <a:gdLst/>
              <a:ahLst/>
              <a:cxnLst/>
              <a:rect l="l" t="t" r="r" b="b"/>
              <a:pathLst>
                <a:path w="4816592" h="475463">
                  <a:moveTo>
                    <a:pt x="4233" y="0"/>
                  </a:moveTo>
                  <a:lnTo>
                    <a:pt x="4812359" y="0"/>
                  </a:lnTo>
                  <a:cubicBezTo>
                    <a:pt x="4813482" y="0"/>
                    <a:pt x="4814558" y="446"/>
                    <a:pt x="4815353" y="1240"/>
                  </a:cubicBezTo>
                  <a:cubicBezTo>
                    <a:pt x="4816146" y="2034"/>
                    <a:pt x="4816592" y="3111"/>
                    <a:pt x="4816592" y="4233"/>
                  </a:cubicBezTo>
                  <a:lnTo>
                    <a:pt x="4816592" y="471230"/>
                  </a:lnTo>
                  <a:cubicBezTo>
                    <a:pt x="4816592" y="472352"/>
                    <a:pt x="4816146" y="473429"/>
                    <a:pt x="4815353" y="474223"/>
                  </a:cubicBezTo>
                  <a:cubicBezTo>
                    <a:pt x="4814558" y="475017"/>
                    <a:pt x="4813482" y="475463"/>
                    <a:pt x="4812359" y="475463"/>
                  </a:cubicBezTo>
                  <a:lnTo>
                    <a:pt x="4233" y="475463"/>
                  </a:lnTo>
                  <a:cubicBezTo>
                    <a:pt x="3111" y="475463"/>
                    <a:pt x="2034" y="475017"/>
                    <a:pt x="1240" y="474223"/>
                  </a:cubicBezTo>
                  <a:cubicBezTo>
                    <a:pt x="446" y="473429"/>
                    <a:pt x="0" y="472352"/>
                    <a:pt x="0" y="471230"/>
                  </a:cubicBezTo>
                  <a:lnTo>
                    <a:pt x="0" y="4233"/>
                  </a:lnTo>
                  <a:cubicBezTo>
                    <a:pt x="0" y="3111"/>
                    <a:pt x="446" y="2034"/>
                    <a:pt x="1240" y="1240"/>
                  </a:cubicBezTo>
                  <a:cubicBezTo>
                    <a:pt x="2034" y="446"/>
                    <a:pt x="3111" y="0"/>
                    <a:pt x="4233" y="0"/>
                  </a:cubicBezTo>
                  <a:close/>
                </a:path>
              </a:pathLst>
            </a:custGeom>
            <a:solidFill>
              <a:srgbClr val="285451"/>
            </a:solidFill>
          </p:spPr>
          <p:txBody>
            <a:bodyPr/>
            <a:lstStyle/>
            <a:p>
              <a:endParaRPr lang="en-GB"/>
            </a:p>
          </p:txBody>
        </p:sp>
        <p:sp>
          <p:nvSpPr>
            <p:cNvPr id="4" name="TextBox 4"/>
            <p:cNvSpPr txBox="1"/>
            <p:nvPr/>
          </p:nvSpPr>
          <p:spPr>
            <a:xfrm>
              <a:off x="0" y="-57150"/>
              <a:ext cx="4816593" cy="532613"/>
            </a:xfrm>
            <a:prstGeom prst="rect">
              <a:avLst/>
            </a:prstGeom>
          </p:spPr>
          <p:txBody>
            <a:bodyPr lIns="50800" tIns="50800" rIns="50800" bIns="50800" rtlCol="0" anchor="ctr"/>
            <a:lstStyle/>
            <a:p>
              <a:pPr algn="ctr">
                <a:lnSpc>
                  <a:spcPts val="3626"/>
                </a:lnSpc>
              </a:pPr>
              <a:endParaRPr/>
            </a:p>
          </p:txBody>
        </p:sp>
      </p:grpSp>
      <p:grpSp>
        <p:nvGrpSpPr>
          <p:cNvPr id="5" name="Group 5"/>
          <p:cNvGrpSpPr/>
          <p:nvPr/>
        </p:nvGrpSpPr>
        <p:grpSpPr>
          <a:xfrm>
            <a:off x="14962800" y="2242597"/>
            <a:ext cx="2456102" cy="7821714"/>
            <a:chOff x="0" y="0"/>
            <a:chExt cx="3274803" cy="10428953"/>
          </a:xfrm>
        </p:grpSpPr>
        <p:pic>
          <p:nvPicPr>
            <p:cNvPr id="6" name="Picture 6"/>
            <p:cNvPicPr>
              <a:picLocks noChangeAspect="1"/>
            </p:cNvPicPr>
            <p:nvPr/>
          </p:nvPicPr>
          <p:blipFill>
            <a:blip r:embed="rId2"/>
            <a:srcRect l="37218" r="40800"/>
            <a:stretch>
              <a:fillRect/>
            </a:stretch>
          </p:blipFill>
          <p:spPr>
            <a:xfrm>
              <a:off x="0" y="0"/>
              <a:ext cx="3274803" cy="10428953"/>
            </a:xfrm>
            <a:prstGeom prst="rect">
              <a:avLst/>
            </a:prstGeom>
          </p:spPr>
        </p:pic>
      </p:grpSp>
      <p:grpSp>
        <p:nvGrpSpPr>
          <p:cNvPr id="7" name="Group 7"/>
          <p:cNvGrpSpPr/>
          <p:nvPr/>
        </p:nvGrpSpPr>
        <p:grpSpPr>
          <a:xfrm>
            <a:off x="912531" y="1929098"/>
            <a:ext cx="6642693" cy="924829"/>
            <a:chOff x="0" y="0"/>
            <a:chExt cx="8856924" cy="1233105"/>
          </a:xfrm>
        </p:grpSpPr>
        <p:grpSp>
          <p:nvGrpSpPr>
            <p:cNvPr id="8" name="Group 8"/>
            <p:cNvGrpSpPr/>
            <p:nvPr/>
          </p:nvGrpSpPr>
          <p:grpSpPr>
            <a:xfrm>
              <a:off x="0" y="0"/>
              <a:ext cx="1233105" cy="123310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285451"/>
                </a:solidFill>
                <a:prstDash val="solid"/>
                <a:miter/>
              </a:ln>
            </p:spPr>
            <p:txBody>
              <a:bodyPr/>
              <a:lstStyle/>
              <a:p>
                <a:endParaRPr lang="en-GB"/>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3626"/>
                  </a:lnSpc>
                </a:pPr>
                <a:endParaRPr/>
              </a:p>
            </p:txBody>
          </p:sp>
        </p:grpSp>
        <p:sp>
          <p:nvSpPr>
            <p:cNvPr id="11" name="TextBox 11"/>
            <p:cNvSpPr txBox="1"/>
            <p:nvPr/>
          </p:nvSpPr>
          <p:spPr>
            <a:xfrm>
              <a:off x="123735" y="253963"/>
              <a:ext cx="985635" cy="758040"/>
            </a:xfrm>
            <a:prstGeom prst="rect">
              <a:avLst/>
            </a:prstGeom>
          </p:spPr>
          <p:txBody>
            <a:bodyPr lIns="0" tIns="0" rIns="0" bIns="0" rtlCol="0" anchor="t">
              <a:spAutoFit/>
            </a:bodyPr>
            <a:lstStyle/>
            <a:p>
              <a:pPr algn="ctr">
                <a:lnSpc>
                  <a:spcPts val="4398"/>
                </a:lnSpc>
              </a:pPr>
              <a:r>
                <a:rPr lang="en-US" sz="3963" spc="-79">
                  <a:solidFill>
                    <a:srgbClr val="285451"/>
                  </a:solidFill>
                  <a:latin typeface="TT Hoves"/>
                  <a:ea typeface="TT Hoves"/>
                  <a:cs typeface="TT Hoves"/>
                  <a:sym typeface="TT Hoves"/>
                </a:rPr>
                <a:t>1</a:t>
              </a:r>
            </a:p>
          </p:txBody>
        </p:sp>
        <p:grpSp>
          <p:nvGrpSpPr>
            <p:cNvPr id="12" name="Group 12"/>
            <p:cNvGrpSpPr/>
            <p:nvPr/>
          </p:nvGrpSpPr>
          <p:grpSpPr>
            <a:xfrm>
              <a:off x="1391229" y="0"/>
              <a:ext cx="7465695" cy="1233105"/>
              <a:chOff x="0" y="0"/>
              <a:chExt cx="2460502" cy="406400"/>
            </a:xfrm>
          </p:grpSpPr>
          <p:sp>
            <p:nvSpPr>
              <p:cNvPr id="13" name="Freeform 13"/>
              <p:cNvSpPr/>
              <p:nvPr/>
            </p:nvSpPr>
            <p:spPr>
              <a:xfrm>
                <a:off x="0" y="0"/>
                <a:ext cx="2460502" cy="406400"/>
              </a:xfrm>
              <a:custGeom>
                <a:avLst/>
                <a:gdLst/>
                <a:ahLst/>
                <a:cxnLst/>
                <a:rect l="l" t="t" r="r" b="b"/>
                <a:pathLst>
                  <a:path w="2460502" h="406400">
                    <a:moveTo>
                      <a:pt x="2257302" y="0"/>
                    </a:moveTo>
                    <a:cubicBezTo>
                      <a:pt x="2369526" y="0"/>
                      <a:pt x="2460502" y="90976"/>
                      <a:pt x="2460502" y="203200"/>
                    </a:cubicBezTo>
                    <a:cubicBezTo>
                      <a:pt x="2460502" y="315424"/>
                      <a:pt x="2369526" y="406400"/>
                      <a:pt x="2257302" y="406400"/>
                    </a:cubicBezTo>
                    <a:lnTo>
                      <a:pt x="203200" y="406400"/>
                    </a:lnTo>
                    <a:cubicBezTo>
                      <a:pt x="90976" y="406400"/>
                      <a:pt x="0" y="315424"/>
                      <a:pt x="0" y="203200"/>
                    </a:cubicBezTo>
                    <a:cubicBezTo>
                      <a:pt x="0" y="90976"/>
                      <a:pt x="90976" y="0"/>
                      <a:pt x="203200" y="0"/>
                    </a:cubicBezTo>
                    <a:close/>
                  </a:path>
                </a:pathLst>
              </a:custGeom>
              <a:ln w="28575" cap="sq">
                <a:solidFill>
                  <a:srgbClr val="285451"/>
                </a:solidFill>
                <a:prstDash val="solid"/>
                <a:miter/>
              </a:ln>
            </p:spPr>
            <p:txBody>
              <a:bodyPr/>
              <a:lstStyle/>
              <a:p>
                <a:endParaRPr lang="en-GB"/>
              </a:p>
            </p:txBody>
          </p:sp>
          <p:sp>
            <p:nvSpPr>
              <p:cNvPr id="14" name="TextBox 14"/>
              <p:cNvSpPr txBox="1"/>
              <p:nvPr/>
            </p:nvSpPr>
            <p:spPr>
              <a:xfrm>
                <a:off x="0" y="-57150"/>
                <a:ext cx="2460502" cy="463550"/>
              </a:xfrm>
              <a:prstGeom prst="rect">
                <a:avLst/>
              </a:prstGeom>
            </p:spPr>
            <p:txBody>
              <a:bodyPr lIns="50800" tIns="50800" rIns="50800" bIns="50800" rtlCol="0" anchor="ctr"/>
              <a:lstStyle/>
              <a:p>
                <a:pPr algn="ctr">
                  <a:lnSpc>
                    <a:spcPts val="3626"/>
                  </a:lnSpc>
                </a:pPr>
                <a:endParaRPr/>
              </a:p>
            </p:txBody>
          </p:sp>
        </p:grpSp>
      </p:grpSp>
      <p:grpSp>
        <p:nvGrpSpPr>
          <p:cNvPr id="15" name="Group 15"/>
          <p:cNvGrpSpPr/>
          <p:nvPr/>
        </p:nvGrpSpPr>
        <p:grpSpPr>
          <a:xfrm>
            <a:off x="957165" y="4030132"/>
            <a:ext cx="6642693" cy="924829"/>
            <a:chOff x="0" y="0"/>
            <a:chExt cx="8856924" cy="1233105"/>
          </a:xfrm>
        </p:grpSpPr>
        <p:grpSp>
          <p:nvGrpSpPr>
            <p:cNvPr id="16" name="Group 16"/>
            <p:cNvGrpSpPr/>
            <p:nvPr/>
          </p:nvGrpSpPr>
          <p:grpSpPr>
            <a:xfrm>
              <a:off x="0" y="0"/>
              <a:ext cx="1233105" cy="123310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285451"/>
                </a:solidFill>
                <a:prstDash val="solid"/>
                <a:miter/>
              </a:ln>
            </p:spPr>
            <p:txBody>
              <a:bodyPr/>
              <a:lstStyle/>
              <a:p>
                <a:endParaRPr lang="en-GB"/>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3626"/>
                  </a:lnSpc>
                </a:pPr>
                <a:endParaRPr/>
              </a:p>
            </p:txBody>
          </p:sp>
        </p:grpSp>
        <p:sp>
          <p:nvSpPr>
            <p:cNvPr id="19" name="TextBox 19"/>
            <p:cNvSpPr txBox="1"/>
            <p:nvPr/>
          </p:nvSpPr>
          <p:spPr>
            <a:xfrm>
              <a:off x="123735" y="253963"/>
              <a:ext cx="985635" cy="758040"/>
            </a:xfrm>
            <a:prstGeom prst="rect">
              <a:avLst/>
            </a:prstGeom>
          </p:spPr>
          <p:txBody>
            <a:bodyPr lIns="0" tIns="0" rIns="0" bIns="0" rtlCol="0" anchor="t">
              <a:spAutoFit/>
            </a:bodyPr>
            <a:lstStyle/>
            <a:p>
              <a:pPr algn="ctr">
                <a:lnSpc>
                  <a:spcPts val="4398"/>
                </a:lnSpc>
              </a:pPr>
              <a:r>
                <a:rPr lang="en-US" sz="3963" spc="-79">
                  <a:solidFill>
                    <a:srgbClr val="285451"/>
                  </a:solidFill>
                  <a:latin typeface="TT Hoves"/>
                  <a:ea typeface="TT Hoves"/>
                  <a:cs typeface="TT Hoves"/>
                  <a:sym typeface="TT Hoves"/>
                </a:rPr>
                <a:t>2</a:t>
              </a:r>
            </a:p>
          </p:txBody>
        </p:sp>
        <p:grpSp>
          <p:nvGrpSpPr>
            <p:cNvPr id="20" name="Group 20"/>
            <p:cNvGrpSpPr/>
            <p:nvPr/>
          </p:nvGrpSpPr>
          <p:grpSpPr>
            <a:xfrm>
              <a:off x="1391229" y="0"/>
              <a:ext cx="7465695" cy="1233105"/>
              <a:chOff x="0" y="0"/>
              <a:chExt cx="2460502" cy="406400"/>
            </a:xfrm>
          </p:grpSpPr>
          <p:sp>
            <p:nvSpPr>
              <p:cNvPr id="21" name="Freeform 21"/>
              <p:cNvSpPr/>
              <p:nvPr/>
            </p:nvSpPr>
            <p:spPr>
              <a:xfrm>
                <a:off x="0" y="0"/>
                <a:ext cx="2460502" cy="406400"/>
              </a:xfrm>
              <a:custGeom>
                <a:avLst/>
                <a:gdLst/>
                <a:ahLst/>
                <a:cxnLst/>
                <a:rect l="l" t="t" r="r" b="b"/>
                <a:pathLst>
                  <a:path w="2460502" h="406400">
                    <a:moveTo>
                      <a:pt x="2257302" y="0"/>
                    </a:moveTo>
                    <a:cubicBezTo>
                      <a:pt x="2369526" y="0"/>
                      <a:pt x="2460502" y="90976"/>
                      <a:pt x="2460502" y="203200"/>
                    </a:cubicBezTo>
                    <a:cubicBezTo>
                      <a:pt x="2460502" y="315424"/>
                      <a:pt x="2369526" y="406400"/>
                      <a:pt x="2257302" y="406400"/>
                    </a:cubicBezTo>
                    <a:lnTo>
                      <a:pt x="203200" y="406400"/>
                    </a:lnTo>
                    <a:cubicBezTo>
                      <a:pt x="90976" y="406400"/>
                      <a:pt x="0" y="315424"/>
                      <a:pt x="0" y="203200"/>
                    </a:cubicBezTo>
                    <a:cubicBezTo>
                      <a:pt x="0" y="90976"/>
                      <a:pt x="90976" y="0"/>
                      <a:pt x="203200" y="0"/>
                    </a:cubicBezTo>
                    <a:close/>
                  </a:path>
                </a:pathLst>
              </a:custGeom>
              <a:ln w="28575" cap="sq">
                <a:solidFill>
                  <a:srgbClr val="285451"/>
                </a:solidFill>
                <a:prstDash val="solid"/>
                <a:miter/>
              </a:ln>
            </p:spPr>
            <p:txBody>
              <a:bodyPr/>
              <a:lstStyle/>
              <a:p>
                <a:endParaRPr lang="en-GB"/>
              </a:p>
            </p:txBody>
          </p:sp>
          <p:sp>
            <p:nvSpPr>
              <p:cNvPr id="22" name="TextBox 22"/>
              <p:cNvSpPr txBox="1"/>
              <p:nvPr/>
            </p:nvSpPr>
            <p:spPr>
              <a:xfrm>
                <a:off x="0" y="-57150"/>
                <a:ext cx="2460502" cy="463550"/>
              </a:xfrm>
              <a:prstGeom prst="rect">
                <a:avLst/>
              </a:prstGeom>
            </p:spPr>
            <p:txBody>
              <a:bodyPr lIns="50800" tIns="50800" rIns="50800" bIns="50800" rtlCol="0" anchor="ctr"/>
              <a:lstStyle/>
              <a:p>
                <a:pPr algn="ctr">
                  <a:lnSpc>
                    <a:spcPts val="3626"/>
                  </a:lnSpc>
                </a:pPr>
                <a:endParaRPr/>
              </a:p>
            </p:txBody>
          </p:sp>
        </p:grpSp>
      </p:grpSp>
      <p:sp>
        <p:nvSpPr>
          <p:cNvPr id="23" name="TextBox 23"/>
          <p:cNvSpPr txBox="1"/>
          <p:nvPr/>
        </p:nvSpPr>
        <p:spPr>
          <a:xfrm>
            <a:off x="912531" y="4978973"/>
            <a:ext cx="13733960" cy="871220"/>
          </a:xfrm>
          <a:prstGeom prst="rect">
            <a:avLst/>
          </a:prstGeom>
        </p:spPr>
        <p:txBody>
          <a:bodyPr lIns="0" tIns="0" rIns="0" bIns="0" rtlCol="0" anchor="t">
            <a:spAutoFit/>
          </a:bodyPr>
          <a:lstStyle/>
          <a:p>
            <a:pPr algn="just">
              <a:lnSpc>
                <a:spcPts val="2380"/>
              </a:lnSpc>
              <a:spcBef>
                <a:spcPct val="0"/>
              </a:spcBef>
            </a:pPr>
            <a:r>
              <a:rPr lang="en-US" sz="1700">
                <a:solidFill>
                  <a:srgbClr val="0E322F"/>
                </a:solidFill>
                <a:latin typeface="TT Interphases"/>
                <a:ea typeface="TT Interphases"/>
                <a:cs typeface="TT Interphases"/>
                <a:sym typeface="TT Interphases"/>
              </a:rPr>
              <a:t>ReadLab offers tailored advice and assistance to public and private institutions, helping them transform and innovate across a wide range of areas. This involves sharing expertise, training and capacity building, technology implementation, research, policy development, quality assurance, impact assessment, and evaluation.</a:t>
            </a:r>
          </a:p>
        </p:txBody>
      </p:sp>
      <p:sp>
        <p:nvSpPr>
          <p:cNvPr id="24" name="TextBox 24"/>
          <p:cNvSpPr txBox="1"/>
          <p:nvPr/>
        </p:nvSpPr>
        <p:spPr>
          <a:xfrm>
            <a:off x="957165" y="2901552"/>
            <a:ext cx="13689326" cy="871220"/>
          </a:xfrm>
          <a:prstGeom prst="rect">
            <a:avLst/>
          </a:prstGeom>
        </p:spPr>
        <p:txBody>
          <a:bodyPr lIns="0" tIns="0" rIns="0" bIns="0" rtlCol="0" anchor="t">
            <a:spAutoFit/>
          </a:bodyPr>
          <a:lstStyle/>
          <a:p>
            <a:pPr algn="just">
              <a:lnSpc>
                <a:spcPts val="2380"/>
              </a:lnSpc>
              <a:spcBef>
                <a:spcPct val="0"/>
              </a:spcBef>
            </a:pPr>
            <a:r>
              <a:rPr lang="en-US" sz="1700">
                <a:solidFill>
                  <a:srgbClr val="0E322F"/>
                </a:solidFill>
                <a:latin typeface="TT Interphases"/>
                <a:ea typeface="TT Interphases"/>
                <a:cs typeface="TT Interphases"/>
                <a:sym typeface="TT Interphases"/>
              </a:rPr>
              <a:t>ReadLab provides Information and Communication Technology (ICT) services, specialising in tailor-made technological solutions and software tools. This includes the creation of custom e-Learning platforms, interactive digital learning content, Augmented, Virtual and Mixed Reality (AR/VR/MR) applications designed for educational purposes, engaging learning games, and sophisticated visualisation tools</a:t>
            </a:r>
          </a:p>
        </p:txBody>
      </p:sp>
      <p:sp>
        <p:nvSpPr>
          <p:cNvPr id="25" name="TextBox 25"/>
          <p:cNvSpPr txBox="1"/>
          <p:nvPr/>
        </p:nvSpPr>
        <p:spPr>
          <a:xfrm>
            <a:off x="957165" y="217170"/>
            <a:ext cx="5817965" cy="811530"/>
          </a:xfrm>
          <a:prstGeom prst="rect">
            <a:avLst/>
          </a:prstGeom>
        </p:spPr>
        <p:txBody>
          <a:bodyPr lIns="0" tIns="0" rIns="0" bIns="0" rtlCol="0" anchor="t">
            <a:spAutoFit/>
          </a:bodyPr>
          <a:lstStyle/>
          <a:p>
            <a:pPr algn="l">
              <a:lnSpc>
                <a:spcPts val="6719"/>
              </a:lnSpc>
            </a:pPr>
            <a:r>
              <a:rPr lang="en-US" sz="4800" spc="-96">
                <a:solidFill>
                  <a:srgbClr val="FFFFFF"/>
                </a:solidFill>
                <a:latin typeface="TT Hoves"/>
                <a:ea typeface="TT Hoves"/>
                <a:cs typeface="TT Hoves"/>
                <a:sym typeface="TT Hoves"/>
              </a:rPr>
              <a:t>Areas of Activity</a:t>
            </a:r>
          </a:p>
        </p:txBody>
      </p:sp>
      <p:sp>
        <p:nvSpPr>
          <p:cNvPr id="26" name="TextBox 26"/>
          <p:cNvSpPr txBox="1"/>
          <p:nvPr/>
        </p:nvSpPr>
        <p:spPr>
          <a:xfrm rot="5400000">
            <a:off x="16232286" y="6247871"/>
            <a:ext cx="3365828" cy="639444"/>
          </a:xfrm>
          <a:prstGeom prst="rect">
            <a:avLst/>
          </a:prstGeom>
        </p:spPr>
        <p:txBody>
          <a:bodyPr lIns="0" tIns="0" rIns="0" bIns="0" rtlCol="0" anchor="t">
            <a:spAutoFit/>
          </a:bodyPr>
          <a:lstStyle/>
          <a:p>
            <a:pPr algn="l">
              <a:lnSpc>
                <a:spcPts val="5180"/>
              </a:lnSpc>
            </a:pPr>
            <a:r>
              <a:rPr lang="en-US" sz="3700" spc="-74">
                <a:solidFill>
                  <a:srgbClr val="285451"/>
                </a:solidFill>
                <a:latin typeface="TT Hoves"/>
                <a:ea typeface="TT Hoves"/>
                <a:cs typeface="TT Hoves"/>
                <a:sym typeface="TT Hoves"/>
              </a:rPr>
              <a:t>List of Activity</a:t>
            </a:r>
          </a:p>
        </p:txBody>
      </p:sp>
      <p:sp>
        <p:nvSpPr>
          <p:cNvPr id="27" name="TextBox 27"/>
          <p:cNvSpPr txBox="1"/>
          <p:nvPr/>
        </p:nvSpPr>
        <p:spPr>
          <a:xfrm>
            <a:off x="957165" y="1047915"/>
            <a:ext cx="10425783" cy="356912"/>
          </a:xfrm>
          <a:prstGeom prst="rect">
            <a:avLst/>
          </a:prstGeom>
        </p:spPr>
        <p:txBody>
          <a:bodyPr lIns="0" tIns="0" rIns="0" bIns="0" rtlCol="0" anchor="t">
            <a:spAutoFit/>
          </a:bodyPr>
          <a:lstStyle/>
          <a:p>
            <a:pPr algn="just">
              <a:lnSpc>
                <a:spcPts val="2902"/>
              </a:lnSpc>
            </a:pPr>
            <a:r>
              <a:rPr lang="en-US" sz="2073" spc="-41">
                <a:solidFill>
                  <a:srgbClr val="FFFFFF"/>
                </a:solidFill>
                <a:latin typeface="TT Hoves"/>
                <a:ea typeface="TT Hoves"/>
                <a:cs typeface="TT Hoves"/>
                <a:sym typeface="TT Hoves"/>
              </a:rPr>
              <a:t>ReadLab operates in the following sectors by offering high-quality multidisciplinary expertise</a:t>
            </a:r>
          </a:p>
        </p:txBody>
      </p:sp>
      <p:sp>
        <p:nvSpPr>
          <p:cNvPr id="28" name="TextBox 28"/>
          <p:cNvSpPr txBox="1"/>
          <p:nvPr/>
        </p:nvSpPr>
        <p:spPr>
          <a:xfrm>
            <a:off x="2926179" y="2204497"/>
            <a:ext cx="3722559" cy="335931"/>
          </a:xfrm>
          <a:prstGeom prst="rect">
            <a:avLst/>
          </a:prstGeom>
        </p:spPr>
        <p:txBody>
          <a:bodyPr lIns="0" tIns="0" rIns="0" bIns="0" rtlCol="0" anchor="t">
            <a:spAutoFit/>
          </a:bodyPr>
          <a:lstStyle/>
          <a:p>
            <a:pPr algn="l">
              <a:lnSpc>
                <a:spcPts val="2781"/>
              </a:lnSpc>
            </a:pPr>
            <a:r>
              <a:rPr lang="en-US" sz="1987" b="1" spc="-39">
                <a:solidFill>
                  <a:srgbClr val="285451"/>
                </a:solidFill>
                <a:latin typeface="TT Hoves Bold"/>
                <a:ea typeface="TT Hoves Bold"/>
                <a:cs typeface="TT Hoves Bold"/>
                <a:sym typeface="TT Hoves Bold"/>
              </a:rPr>
              <a:t>INNOVATION - ICT - EdTech</a:t>
            </a:r>
          </a:p>
        </p:txBody>
      </p:sp>
      <p:sp>
        <p:nvSpPr>
          <p:cNvPr id="29" name="TextBox 29"/>
          <p:cNvSpPr txBox="1"/>
          <p:nvPr/>
        </p:nvSpPr>
        <p:spPr>
          <a:xfrm>
            <a:off x="2153293" y="4310704"/>
            <a:ext cx="4962927" cy="339457"/>
          </a:xfrm>
          <a:prstGeom prst="rect">
            <a:avLst/>
          </a:prstGeom>
        </p:spPr>
        <p:txBody>
          <a:bodyPr lIns="0" tIns="0" rIns="0" bIns="0" rtlCol="0" anchor="t">
            <a:spAutoFit/>
          </a:bodyPr>
          <a:lstStyle/>
          <a:p>
            <a:pPr algn="ctr">
              <a:lnSpc>
                <a:spcPts val="2814"/>
              </a:lnSpc>
            </a:pPr>
            <a:r>
              <a:rPr lang="en-US" sz="2010" b="1" spc="-40">
                <a:solidFill>
                  <a:srgbClr val="285451"/>
                </a:solidFill>
                <a:latin typeface="TT Hoves Bold"/>
                <a:ea typeface="TT Hoves Bold"/>
                <a:cs typeface="TT Hoves Bold"/>
                <a:sym typeface="TT Hoves Bold"/>
              </a:rPr>
              <a:t> TECHNICAL ASSISTANCE</a:t>
            </a:r>
          </a:p>
        </p:txBody>
      </p:sp>
      <p:sp>
        <p:nvSpPr>
          <p:cNvPr id="30" name="TextBox 30"/>
          <p:cNvSpPr txBox="1"/>
          <p:nvPr/>
        </p:nvSpPr>
        <p:spPr>
          <a:xfrm>
            <a:off x="912531" y="6920507"/>
            <a:ext cx="13733960" cy="871220"/>
          </a:xfrm>
          <a:prstGeom prst="rect">
            <a:avLst/>
          </a:prstGeom>
        </p:spPr>
        <p:txBody>
          <a:bodyPr lIns="0" tIns="0" rIns="0" bIns="0" rtlCol="0" anchor="t">
            <a:spAutoFit/>
          </a:bodyPr>
          <a:lstStyle/>
          <a:p>
            <a:pPr algn="just">
              <a:lnSpc>
                <a:spcPts val="2380"/>
              </a:lnSpc>
              <a:spcBef>
                <a:spcPct val="0"/>
              </a:spcBef>
            </a:pPr>
            <a:r>
              <a:rPr lang="en-US" sz="1700">
                <a:solidFill>
                  <a:srgbClr val="0E322F"/>
                </a:solidFill>
                <a:latin typeface="TT Interphases"/>
                <a:ea typeface="TT Interphases"/>
                <a:cs typeface="TT Interphases"/>
                <a:sym typeface="TT Interphases"/>
              </a:rPr>
              <a:t>ReadLab designs and delivers primary data research and data analysis for both qualitative and quantitative data, using a variety of methodologies and tools customised to end-user needs. ReadLab leverages grant-based funding to conduct impactful research, quality assurance and evaluation to advance scientific knowledge and address real-world challenges.</a:t>
            </a:r>
          </a:p>
        </p:txBody>
      </p:sp>
      <p:sp>
        <p:nvSpPr>
          <p:cNvPr id="31" name="TextBox 31"/>
          <p:cNvSpPr txBox="1"/>
          <p:nvPr/>
        </p:nvSpPr>
        <p:spPr>
          <a:xfrm>
            <a:off x="957165" y="8989643"/>
            <a:ext cx="13689326" cy="871220"/>
          </a:xfrm>
          <a:prstGeom prst="rect">
            <a:avLst/>
          </a:prstGeom>
        </p:spPr>
        <p:txBody>
          <a:bodyPr lIns="0" tIns="0" rIns="0" bIns="0" rtlCol="0" anchor="t">
            <a:spAutoFit/>
          </a:bodyPr>
          <a:lstStyle/>
          <a:p>
            <a:pPr algn="just">
              <a:lnSpc>
                <a:spcPts val="2380"/>
              </a:lnSpc>
              <a:spcBef>
                <a:spcPct val="0"/>
              </a:spcBef>
            </a:pPr>
            <a:r>
              <a:rPr lang="en-US" sz="1700">
                <a:solidFill>
                  <a:srgbClr val="0E322F"/>
                </a:solidFill>
                <a:latin typeface="TT Interphases"/>
                <a:ea typeface="TT Interphases"/>
                <a:cs typeface="TT Interphases"/>
                <a:sym typeface="TT Interphases"/>
              </a:rPr>
              <a:t>ReadLab works with institutions of all levels and types to develop strategies, business plans and projects to enhance the education and training sector. Additionally, ReadLab designs and delivers customised training seminars for EU and international institutions, private companies, and individual learners including professionals, teachers, adults, youth and disadvantaged persons.</a:t>
            </a:r>
          </a:p>
        </p:txBody>
      </p:sp>
      <p:grpSp>
        <p:nvGrpSpPr>
          <p:cNvPr id="32" name="Group 32"/>
          <p:cNvGrpSpPr/>
          <p:nvPr/>
        </p:nvGrpSpPr>
        <p:grpSpPr>
          <a:xfrm>
            <a:off x="912531" y="5935918"/>
            <a:ext cx="6642693" cy="924829"/>
            <a:chOff x="0" y="0"/>
            <a:chExt cx="8856924" cy="1233105"/>
          </a:xfrm>
        </p:grpSpPr>
        <p:grpSp>
          <p:nvGrpSpPr>
            <p:cNvPr id="33" name="Group 33"/>
            <p:cNvGrpSpPr/>
            <p:nvPr/>
          </p:nvGrpSpPr>
          <p:grpSpPr>
            <a:xfrm>
              <a:off x="0" y="0"/>
              <a:ext cx="1233105" cy="1233105"/>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285451"/>
                </a:solidFill>
                <a:prstDash val="solid"/>
                <a:miter/>
              </a:ln>
            </p:spPr>
            <p:txBody>
              <a:bodyPr/>
              <a:lstStyle/>
              <a:p>
                <a:endParaRPr lang="en-GB"/>
              </a:p>
            </p:txBody>
          </p:sp>
          <p:sp>
            <p:nvSpPr>
              <p:cNvPr id="35" name="TextBox 35"/>
              <p:cNvSpPr txBox="1"/>
              <p:nvPr/>
            </p:nvSpPr>
            <p:spPr>
              <a:xfrm>
                <a:off x="76200" y="19050"/>
                <a:ext cx="660400" cy="717550"/>
              </a:xfrm>
              <a:prstGeom prst="rect">
                <a:avLst/>
              </a:prstGeom>
            </p:spPr>
            <p:txBody>
              <a:bodyPr lIns="50800" tIns="50800" rIns="50800" bIns="50800" rtlCol="0" anchor="ctr"/>
              <a:lstStyle/>
              <a:p>
                <a:pPr algn="ctr">
                  <a:lnSpc>
                    <a:spcPts val="3626"/>
                  </a:lnSpc>
                </a:pPr>
                <a:endParaRPr/>
              </a:p>
            </p:txBody>
          </p:sp>
        </p:grpSp>
        <p:sp>
          <p:nvSpPr>
            <p:cNvPr id="36" name="TextBox 36"/>
            <p:cNvSpPr txBox="1"/>
            <p:nvPr/>
          </p:nvSpPr>
          <p:spPr>
            <a:xfrm>
              <a:off x="123735" y="253963"/>
              <a:ext cx="985635" cy="758040"/>
            </a:xfrm>
            <a:prstGeom prst="rect">
              <a:avLst/>
            </a:prstGeom>
          </p:spPr>
          <p:txBody>
            <a:bodyPr lIns="0" tIns="0" rIns="0" bIns="0" rtlCol="0" anchor="t">
              <a:spAutoFit/>
            </a:bodyPr>
            <a:lstStyle/>
            <a:p>
              <a:pPr algn="ctr">
                <a:lnSpc>
                  <a:spcPts val="4398"/>
                </a:lnSpc>
              </a:pPr>
              <a:r>
                <a:rPr lang="en-US" sz="3963" spc="-79">
                  <a:solidFill>
                    <a:srgbClr val="285451"/>
                  </a:solidFill>
                  <a:latin typeface="TT Hoves"/>
                  <a:ea typeface="TT Hoves"/>
                  <a:cs typeface="TT Hoves"/>
                  <a:sym typeface="TT Hoves"/>
                </a:rPr>
                <a:t>3</a:t>
              </a:r>
            </a:p>
          </p:txBody>
        </p:sp>
        <p:grpSp>
          <p:nvGrpSpPr>
            <p:cNvPr id="37" name="Group 37"/>
            <p:cNvGrpSpPr/>
            <p:nvPr/>
          </p:nvGrpSpPr>
          <p:grpSpPr>
            <a:xfrm>
              <a:off x="1391229" y="0"/>
              <a:ext cx="7465695" cy="1233105"/>
              <a:chOff x="0" y="0"/>
              <a:chExt cx="2460502" cy="406400"/>
            </a:xfrm>
          </p:grpSpPr>
          <p:sp>
            <p:nvSpPr>
              <p:cNvPr id="38" name="Freeform 38"/>
              <p:cNvSpPr/>
              <p:nvPr/>
            </p:nvSpPr>
            <p:spPr>
              <a:xfrm>
                <a:off x="0" y="0"/>
                <a:ext cx="2460502" cy="406400"/>
              </a:xfrm>
              <a:custGeom>
                <a:avLst/>
                <a:gdLst/>
                <a:ahLst/>
                <a:cxnLst/>
                <a:rect l="l" t="t" r="r" b="b"/>
                <a:pathLst>
                  <a:path w="2460502" h="406400">
                    <a:moveTo>
                      <a:pt x="2257302" y="0"/>
                    </a:moveTo>
                    <a:cubicBezTo>
                      <a:pt x="2369526" y="0"/>
                      <a:pt x="2460502" y="90976"/>
                      <a:pt x="2460502" y="203200"/>
                    </a:cubicBezTo>
                    <a:cubicBezTo>
                      <a:pt x="2460502" y="315424"/>
                      <a:pt x="2369526" y="406400"/>
                      <a:pt x="2257302" y="406400"/>
                    </a:cubicBezTo>
                    <a:lnTo>
                      <a:pt x="203200" y="406400"/>
                    </a:lnTo>
                    <a:cubicBezTo>
                      <a:pt x="90976" y="406400"/>
                      <a:pt x="0" y="315424"/>
                      <a:pt x="0" y="203200"/>
                    </a:cubicBezTo>
                    <a:cubicBezTo>
                      <a:pt x="0" y="90976"/>
                      <a:pt x="90976" y="0"/>
                      <a:pt x="203200" y="0"/>
                    </a:cubicBezTo>
                    <a:close/>
                  </a:path>
                </a:pathLst>
              </a:custGeom>
              <a:ln w="28575" cap="sq">
                <a:solidFill>
                  <a:srgbClr val="285451"/>
                </a:solidFill>
                <a:prstDash val="solid"/>
                <a:miter/>
              </a:ln>
            </p:spPr>
            <p:txBody>
              <a:bodyPr/>
              <a:lstStyle/>
              <a:p>
                <a:endParaRPr lang="en-GB"/>
              </a:p>
            </p:txBody>
          </p:sp>
          <p:sp>
            <p:nvSpPr>
              <p:cNvPr id="39" name="TextBox 39"/>
              <p:cNvSpPr txBox="1"/>
              <p:nvPr/>
            </p:nvSpPr>
            <p:spPr>
              <a:xfrm>
                <a:off x="0" y="-57150"/>
                <a:ext cx="2460502" cy="463550"/>
              </a:xfrm>
              <a:prstGeom prst="rect">
                <a:avLst/>
              </a:prstGeom>
            </p:spPr>
            <p:txBody>
              <a:bodyPr lIns="50800" tIns="50800" rIns="50800" bIns="50800" rtlCol="0" anchor="ctr"/>
              <a:lstStyle/>
              <a:p>
                <a:pPr algn="ctr">
                  <a:lnSpc>
                    <a:spcPts val="3626"/>
                  </a:lnSpc>
                </a:pPr>
                <a:endParaRPr/>
              </a:p>
            </p:txBody>
          </p:sp>
        </p:grpSp>
      </p:grpSp>
      <p:grpSp>
        <p:nvGrpSpPr>
          <p:cNvPr id="40" name="Group 40"/>
          <p:cNvGrpSpPr/>
          <p:nvPr/>
        </p:nvGrpSpPr>
        <p:grpSpPr>
          <a:xfrm>
            <a:off x="957165" y="7969564"/>
            <a:ext cx="6642693" cy="924829"/>
            <a:chOff x="0" y="0"/>
            <a:chExt cx="8856924" cy="1233105"/>
          </a:xfrm>
        </p:grpSpPr>
        <p:grpSp>
          <p:nvGrpSpPr>
            <p:cNvPr id="41" name="Group 41"/>
            <p:cNvGrpSpPr/>
            <p:nvPr/>
          </p:nvGrpSpPr>
          <p:grpSpPr>
            <a:xfrm>
              <a:off x="0" y="0"/>
              <a:ext cx="1233105" cy="1233105"/>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285451"/>
                </a:solidFill>
                <a:prstDash val="solid"/>
                <a:miter/>
              </a:ln>
            </p:spPr>
            <p:txBody>
              <a:bodyPr/>
              <a:lstStyle/>
              <a:p>
                <a:endParaRPr lang="en-GB"/>
              </a:p>
            </p:txBody>
          </p:sp>
          <p:sp>
            <p:nvSpPr>
              <p:cNvPr id="43" name="TextBox 43"/>
              <p:cNvSpPr txBox="1"/>
              <p:nvPr/>
            </p:nvSpPr>
            <p:spPr>
              <a:xfrm>
                <a:off x="76200" y="19050"/>
                <a:ext cx="660400" cy="717550"/>
              </a:xfrm>
              <a:prstGeom prst="rect">
                <a:avLst/>
              </a:prstGeom>
            </p:spPr>
            <p:txBody>
              <a:bodyPr lIns="50800" tIns="50800" rIns="50800" bIns="50800" rtlCol="0" anchor="ctr"/>
              <a:lstStyle/>
              <a:p>
                <a:pPr algn="ctr">
                  <a:lnSpc>
                    <a:spcPts val="3626"/>
                  </a:lnSpc>
                </a:pPr>
                <a:endParaRPr/>
              </a:p>
            </p:txBody>
          </p:sp>
        </p:grpSp>
        <p:sp>
          <p:nvSpPr>
            <p:cNvPr id="44" name="TextBox 44"/>
            <p:cNvSpPr txBox="1"/>
            <p:nvPr/>
          </p:nvSpPr>
          <p:spPr>
            <a:xfrm>
              <a:off x="123735" y="253963"/>
              <a:ext cx="985635" cy="758040"/>
            </a:xfrm>
            <a:prstGeom prst="rect">
              <a:avLst/>
            </a:prstGeom>
          </p:spPr>
          <p:txBody>
            <a:bodyPr lIns="0" tIns="0" rIns="0" bIns="0" rtlCol="0" anchor="t">
              <a:spAutoFit/>
            </a:bodyPr>
            <a:lstStyle/>
            <a:p>
              <a:pPr algn="ctr">
                <a:lnSpc>
                  <a:spcPts val="4398"/>
                </a:lnSpc>
              </a:pPr>
              <a:r>
                <a:rPr lang="en-US" sz="3963" spc="-79">
                  <a:solidFill>
                    <a:srgbClr val="285451"/>
                  </a:solidFill>
                  <a:latin typeface="TT Hoves"/>
                  <a:ea typeface="TT Hoves"/>
                  <a:cs typeface="TT Hoves"/>
                  <a:sym typeface="TT Hoves"/>
                </a:rPr>
                <a:t>4</a:t>
              </a:r>
            </a:p>
          </p:txBody>
        </p:sp>
        <p:grpSp>
          <p:nvGrpSpPr>
            <p:cNvPr id="45" name="Group 45"/>
            <p:cNvGrpSpPr/>
            <p:nvPr/>
          </p:nvGrpSpPr>
          <p:grpSpPr>
            <a:xfrm>
              <a:off x="1391229" y="0"/>
              <a:ext cx="7465695" cy="1233105"/>
              <a:chOff x="0" y="0"/>
              <a:chExt cx="2460502" cy="406400"/>
            </a:xfrm>
          </p:grpSpPr>
          <p:sp>
            <p:nvSpPr>
              <p:cNvPr id="46" name="Freeform 46"/>
              <p:cNvSpPr/>
              <p:nvPr/>
            </p:nvSpPr>
            <p:spPr>
              <a:xfrm>
                <a:off x="0" y="0"/>
                <a:ext cx="2460502" cy="406400"/>
              </a:xfrm>
              <a:custGeom>
                <a:avLst/>
                <a:gdLst/>
                <a:ahLst/>
                <a:cxnLst/>
                <a:rect l="l" t="t" r="r" b="b"/>
                <a:pathLst>
                  <a:path w="2460502" h="406400">
                    <a:moveTo>
                      <a:pt x="2257302" y="0"/>
                    </a:moveTo>
                    <a:cubicBezTo>
                      <a:pt x="2369526" y="0"/>
                      <a:pt x="2460502" y="90976"/>
                      <a:pt x="2460502" y="203200"/>
                    </a:cubicBezTo>
                    <a:cubicBezTo>
                      <a:pt x="2460502" y="315424"/>
                      <a:pt x="2369526" y="406400"/>
                      <a:pt x="2257302" y="406400"/>
                    </a:cubicBezTo>
                    <a:lnTo>
                      <a:pt x="203200" y="406400"/>
                    </a:lnTo>
                    <a:cubicBezTo>
                      <a:pt x="90976" y="406400"/>
                      <a:pt x="0" y="315424"/>
                      <a:pt x="0" y="203200"/>
                    </a:cubicBezTo>
                    <a:cubicBezTo>
                      <a:pt x="0" y="90976"/>
                      <a:pt x="90976" y="0"/>
                      <a:pt x="203200" y="0"/>
                    </a:cubicBezTo>
                    <a:close/>
                  </a:path>
                </a:pathLst>
              </a:custGeom>
              <a:ln w="28575" cap="sq">
                <a:solidFill>
                  <a:srgbClr val="285451"/>
                </a:solidFill>
                <a:prstDash val="solid"/>
                <a:miter/>
              </a:ln>
            </p:spPr>
            <p:txBody>
              <a:bodyPr/>
              <a:lstStyle/>
              <a:p>
                <a:endParaRPr lang="en-GB"/>
              </a:p>
            </p:txBody>
          </p:sp>
          <p:sp>
            <p:nvSpPr>
              <p:cNvPr id="47" name="TextBox 47"/>
              <p:cNvSpPr txBox="1"/>
              <p:nvPr/>
            </p:nvSpPr>
            <p:spPr>
              <a:xfrm>
                <a:off x="0" y="-57150"/>
                <a:ext cx="2460502" cy="463550"/>
              </a:xfrm>
              <a:prstGeom prst="rect">
                <a:avLst/>
              </a:prstGeom>
            </p:spPr>
            <p:txBody>
              <a:bodyPr lIns="50800" tIns="50800" rIns="50800" bIns="50800" rtlCol="0" anchor="ctr"/>
              <a:lstStyle/>
              <a:p>
                <a:pPr algn="ctr">
                  <a:lnSpc>
                    <a:spcPts val="3626"/>
                  </a:lnSpc>
                </a:pPr>
                <a:endParaRPr/>
              </a:p>
            </p:txBody>
          </p:sp>
        </p:grpSp>
      </p:grpSp>
      <p:sp>
        <p:nvSpPr>
          <p:cNvPr id="48" name="TextBox 48"/>
          <p:cNvSpPr txBox="1"/>
          <p:nvPr/>
        </p:nvSpPr>
        <p:spPr>
          <a:xfrm>
            <a:off x="2153293" y="6228136"/>
            <a:ext cx="4962927" cy="339457"/>
          </a:xfrm>
          <a:prstGeom prst="rect">
            <a:avLst/>
          </a:prstGeom>
        </p:spPr>
        <p:txBody>
          <a:bodyPr lIns="0" tIns="0" rIns="0" bIns="0" rtlCol="0" anchor="t">
            <a:spAutoFit/>
          </a:bodyPr>
          <a:lstStyle/>
          <a:p>
            <a:pPr algn="ctr">
              <a:lnSpc>
                <a:spcPts val="2814"/>
              </a:lnSpc>
            </a:pPr>
            <a:r>
              <a:rPr lang="en-US" sz="2010" b="1" spc="-40">
                <a:solidFill>
                  <a:srgbClr val="285451"/>
                </a:solidFill>
                <a:latin typeface="TT Hoves Bold"/>
                <a:ea typeface="TT Hoves Bold"/>
                <a:cs typeface="TT Hoves Bold"/>
                <a:sym typeface="TT Hoves Bold"/>
              </a:rPr>
              <a:t>RESEARCH- QA-EVALUATION</a:t>
            </a:r>
          </a:p>
        </p:txBody>
      </p:sp>
      <p:sp>
        <p:nvSpPr>
          <p:cNvPr id="49" name="TextBox 49"/>
          <p:cNvSpPr txBox="1"/>
          <p:nvPr/>
        </p:nvSpPr>
        <p:spPr>
          <a:xfrm>
            <a:off x="2350630" y="8224150"/>
            <a:ext cx="4962927" cy="339457"/>
          </a:xfrm>
          <a:prstGeom prst="rect">
            <a:avLst/>
          </a:prstGeom>
        </p:spPr>
        <p:txBody>
          <a:bodyPr lIns="0" tIns="0" rIns="0" bIns="0" rtlCol="0" anchor="t">
            <a:spAutoFit/>
          </a:bodyPr>
          <a:lstStyle/>
          <a:p>
            <a:pPr algn="ctr">
              <a:lnSpc>
                <a:spcPts val="2814"/>
              </a:lnSpc>
            </a:pPr>
            <a:r>
              <a:rPr lang="en-US" sz="2010" b="1" spc="-40">
                <a:solidFill>
                  <a:srgbClr val="285451"/>
                </a:solidFill>
                <a:latin typeface="TT Hoves Bold"/>
                <a:ea typeface="TT Hoves Bold"/>
                <a:cs typeface="TT Hoves Bold"/>
                <a:sym typeface="TT Hoves Bold"/>
              </a:rPr>
              <a:t>EDUCATION/TRAINING</a:t>
            </a:r>
          </a:p>
        </p:txBody>
      </p:sp>
      <p:sp>
        <p:nvSpPr>
          <p:cNvPr id="50" name="AutoShape 50"/>
          <p:cNvSpPr/>
          <p:nvPr/>
        </p:nvSpPr>
        <p:spPr>
          <a:xfrm>
            <a:off x="1133894" y="1595723"/>
            <a:ext cx="3241671" cy="0"/>
          </a:xfrm>
          <a:prstGeom prst="line">
            <a:avLst/>
          </a:prstGeom>
          <a:ln w="19050" cap="flat">
            <a:solidFill>
              <a:srgbClr val="FFFFFF"/>
            </a:solidFill>
            <a:prstDash val="solid"/>
            <a:headEnd type="none" w="sm" len="sm"/>
            <a:tailEnd type="none" w="sm" len="sm"/>
          </a:ln>
        </p:spPr>
        <p:txBody>
          <a:bodyPr/>
          <a:lstStyle/>
          <a:p>
            <a:endParaRPr lang="en-GB"/>
          </a:p>
        </p:txBody>
      </p:sp>
      <p:sp>
        <p:nvSpPr>
          <p:cNvPr id="51" name="Freeform 51"/>
          <p:cNvSpPr/>
          <p:nvPr/>
        </p:nvSpPr>
        <p:spPr>
          <a:xfrm>
            <a:off x="12521171" y="226473"/>
            <a:ext cx="4250640" cy="1257481"/>
          </a:xfrm>
          <a:custGeom>
            <a:avLst/>
            <a:gdLst/>
            <a:ahLst/>
            <a:cxnLst/>
            <a:rect l="l" t="t" r="r" b="b"/>
            <a:pathLst>
              <a:path w="4250640" h="1257481">
                <a:moveTo>
                  <a:pt x="0" y="0"/>
                </a:moveTo>
                <a:lnTo>
                  <a:pt x="4250640" y="0"/>
                </a:lnTo>
                <a:lnTo>
                  <a:pt x="4250640" y="1257481"/>
                </a:lnTo>
                <a:lnTo>
                  <a:pt x="0" y="1257481"/>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05273"/>
            <a:chOff x="0" y="0"/>
            <a:chExt cx="4816593" cy="475463"/>
          </a:xfrm>
        </p:grpSpPr>
        <p:sp>
          <p:nvSpPr>
            <p:cNvPr id="3" name="Freeform 3"/>
            <p:cNvSpPr/>
            <p:nvPr/>
          </p:nvSpPr>
          <p:spPr>
            <a:xfrm>
              <a:off x="0" y="0"/>
              <a:ext cx="4816592" cy="475463"/>
            </a:xfrm>
            <a:custGeom>
              <a:avLst/>
              <a:gdLst/>
              <a:ahLst/>
              <a:cxnLst/>
              <a:rect l="l" t="t" r="r" b="b"/>
              <a:pathLst>
                <a:path w="4816592" h="475463">
                  <a:moveTo>
                    <a:pt x="4233" y="0"/>
                  </a:moveTo>
                  <a:lnTo>
                    <a:pt x="4812359" y="0"/>
                  </a:lnTo>
                  <a:cubicBezTo>
                    <a:pt x="4813482" y="0"/>
                    <a:pt x="4814558" y="446"/>
                    <a:pt x="4815353" y="1240"/>
                  </a:cubicBezTo>
                  <a:cubicBezTo>
                    <a:pt x="4816146" y="2034"/>
                    <a:pt x="4816592" y="3111"/>
                    <a:pt x="4816592" y="4233"/>
                  </a:cubicBezTo>
                  <a:lnTo>
                    <a:pt x="4816592" y="471230"/>
                  </a:lnTo>
                  <a:cubicBezTo>
                    <a:pt x="4816592" y="472352"/>
                    <a:pt x="4816146" y="473429"/>
                    <a:pt x="4815353" y="474223"/>
                  </a:cubicBezTo>
                  <a:cubicBezTo>
                    <a:pt x="4814558" y="475017"/>
                    <a:pt x="4813482" y="475463"/>
                    <a:pt x="4812359" y="475463"/>
                  </a:cubicBezTo>
                  <a:lnTo>
                    <a:pt x="4233" y="475463"/>
                  </a:lnTo>
                  <a:cubicBezTo>
                    <a:pt x="3111" y="475463"/>
                    <a:pt x="2034" y="475017"/>
                    <a:pt x="1240" y="474223"/>
                  </a:cubicBezTo>
                  <a:cubicBezTo>
                    <a:pt x="446" y="473429"/>
                    <a:pt x="0" y="472352"/>
                    <a:pt x="0" y="471230"/>
                  </a:cubicBezTo>
                  <a:lnTo>
                    <a:pt x="0" y="4233"/>
                  </a:lnTo>
                  <a:cubicBezTo>
                    <a:pt x="0" y="3111"/>
                    <a:pt x="446" y="2034"/>
                    <a:pt x="1240" y="1240"/>
                  </a:cubicBezTo>
                  <a:cubicBezTo>
                    <a:pt x="2034" y="446"/>
                    <a:pt x="3111" y="0"/>
                    <a:pt x="4233" y="0"/>
                  </a:cubicBezTo>
                  <a:close/>
                </a:path>
              </a:pathLst>
            </a:custGeom>
            <a:solidFill>
              <a:srgbClr val="285451"/>
            </a:solidFill>
          </p:spPr>
          <p:txBody>
            <a:bodyPr/>
            <a:lstStyle/>
            <a:p>
              <a:endParaRPr lang="en-GB"/>
            </a:p>
          </p:txBody>
        </p:sp>
        <p:sp>
          <p:nvSpPr>
            <p:cNvPr id="4" name="TextBox 4"/>
            <p:cNvSpPr txBox="1"/>
            <p:nvPr/>
          </p:nvSpPr>
          <p:spPr>
            <a:xfrm>
              <a:off x="0" y="-57150"/>
              <a:ext cx="4816593" cy="532613"/>
            </a:xfrm>
            <a:prstGeom prst="rect">
              <a:avLst/>
            </a:prstGeom>
          </p:spPr>
          <p:txBody>
            <a:bodyPr lIns="50800" tIns="50800" rIns="50800" bIns="50800" rtlCol="0" anchor="ctr"/>
            <a:lstStyle/>
            <a:p>
              <a:pPr algn="ctr">
                <a:lnSpc>
                  <a:spcPts val="3626"/>
                </a:lnSpc>
              </a:pPr>
              <a:endParaRPr/>
            </a:p>
          </p:txBody>
        </p:sp>
      </p:grpSp>
      <p:sp>
        <p:nvSpPr>
          <p:cNvPr id="5" name="AutoShape 5"/>
          <p:cNvSpPr/>
          <p:nvPr/>
        </p:nvSpPr>
        <p:spPr>
          <a:xfrm>
            <a:off x="3903217" y="1464904"/>
            <a:ext cx="3241671" cy="0"/>
          </a:xfrm>
          <a:prstGeom prst="line">
            <a:avLst/>
          </a:prstGeom>
          <a:ln w="19050" cap="flat">
            <a:solidFill>
              <a:srgbClr val="FFFFFF"/>
            </a:solidFill>
            <a:prstDash val="solid"/>
            <a:headEnd type="none" w="sm" len="sm"/>
            <a:tailEnd type="none" w="sm" len="sm"/>
          </a:ln>
        </p:spPr>
        <p:txBody>
          <a:bodyPr/>
          <a:lstStyle/>
          <a:p>
            <a:endParaRPr lang="en-GB"/>
          </a:p>
        </p:txBody>
      </p:sp>
      <p:sp>
        <p:nvSpPr>
          <p:cNvPr id="6" name="Freeform 6"/>
          <p:cNvSpPr/>
          <p:nvPr/>
        </p:nvSpPr>
        <p:spPr>
          <a:xfrm>
            <a:off x="1578432" y="4260585"/>
            <a:ext cx="4136568" cy="4114800"/>
          </a:xfrm>
          <a:custGeom>
            <a:avLst/>
            <a:gdLst/>
            <a:ahLst/>
            <a:cxnLst/>
            <a:rect l="l" t="t" r="r" b="b"/>
            <a:pathLst>
              <a:path w="3898773" h="4114800">
                <a:moveTo>
                  <a:pt x="0" y="0"/>
                </a:moveTo>
                <a:lnTo>
                  <a:pt x="3898773" y="0"/>
                </a:lnTo>
                <a:lnTo>
                  <a:pt x="389877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7" name="Freeform 7"/>
          <p:cNvSpPr/>
          <p:nvPr/>
        </p:nvSpPr>
        <p:spPr>
          <a:xfrm>
            <a:off x="6483940" y="4260585"/>
            <a:ext cx="4798601" cy="4114800"/>
          </a:xfrm>
          <a:custGeom>
            <a:avLst/>
            <a:gdLst/>
            <a:ahLst/>
            <a:cxnLst/>
            <a:rect l="l" t="t" r="r" b="b"/>
            <a:pathLst>
              <a:path w="4798601" h="4114800">
                <a:moveTo>
                  <a:pt x="0" y="0"/>
                </a:moveTo>
                <a:lnTo>
                  <a:pt x="4798600" y="0"/>
                </a:lnTo>
                <a:lnTo>
                  <a:pt x="47986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2880472" y="2380236"/>
            <a:ext cx="1039437" cy="1039437"/>
          </a:xfrm>
          <a:custGeom>
            <a:avLst/>
            <a:gdLst/>
            <a:ahLst/>
            <a:cxnLst/>
            <a:rect l="l" t="t" r="r" b="b"/>
            <a:pathLst>
              <a:path w="1039437" h="1039437">
                <a:moveTo>
                  <a:pt x="0" y="0"/>
                </a:moveTo>
                <a:lnTo>
                  <a:pt x="1039437" y="0"/>
                </a:lnTo>
                <a:lnTo>
                  <a:pt x="1039437" y="1039438"/>
                </a:lnTo>
                <a:lnTo>
                  <a:pt x="0" y="1039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Freeform 9"/>
          <p:cNvSpPr/>
          <p:nvPr/>
        </p:nvSpPr>
        <p:spPr>
          <a:xfrm>
            <a:off x="8546216" y="2380236"/>
            <a:ext cx="1018649" cy="1039437"/>
          </a:xfrm>
          <a:custGeom>
            <a:avLst/>
            <a:gdLst/>
            <a:ahLst/>
            <a:cxnLst/>
            <a:rect l="l" t="t" r="r" b="b"/>
            <a:pathLst>
              <a:path w="1018649" h="1039437">
                <a:moveTo>
                  <a:pt x="0" y="0"/>
                </a:moveTo>
                <a:lnTo>
                  <a:pt x="1018648" y="0"/>
                </a:lnTo>
                <a:lnTo>
                  <a:pt x="1018648" y="1039438"/>
                </a:lnTo>
                <a:lnTo>
                  <a:pt x="0" y="10394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a:off x="14429232" y="2267476"/>
            <a:ext cx="1072085" cy="1127027"/>
          </a:xfrm>
          <a:custGeom>
            <a:avLst/>
            <a:gdLst/>
            <a:ahLst/>
            <a:cxnLst/>
            <a:rect l="l" t="t" r="r" b="b"/>
            <a:pathLst>
              <a:path w="1072085" h="1127027">
                <a:moveTo>
                  <a:pt x="0" y="0"/>
                </a:moveTo>
                <a:lnTo>
                  <a:pt x="1072084" y="0"/>
                </a:lnTo>
                <a:lnTo>
                  <a:pt x="1072084" y="1127027"/>
                </a:lnTo>
                <a:lnTo>
                  <a:pt x="0" y="11270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1"/>
          <p:cNvSpPr/>
          <p:nvPr/>
        </p:nvSpPr>
        <p:spPr>
          <a:xfrm>
            <a:off x="12447746" y="4206331"/>
            <a:ext cx="1751523" cy="921974"/>
          </a:xfrm>
          <a:custGeom>
            <a:avLst/>
            <a:gdLst/>
            <a:ahLst/>
            <a:cxnLst/>
            <a:rect l="l" t="t" r="r" b="b"/>
            <a:pathLst>
              <a:path w="1751523" h="921974">
                <a:moveTo>
                  <a:pt x="0" y="0"/>
                </a:moveTo>
                <a:lnTo>
                  <a:pt x="1751523" y="0"/>
                </a:lnTo>
                <a:lnTo>
                  <a:pt x="1751523" y="921974"/>
                </a:lnTo>
                <a:lnTo>
                  <a:pt x="0" y="921974"/>
                </a:lnTo>
                <a:lnTo>
                  <a:pt x="0" y="0"/>
                </a:lnTo>
                <a:close/>
              </a:path>
            </a:pathLst>
          </a:custGeom>
          <a:blipFill>
            <a:blip r:embed="rId12"/>
            <a:stretch>
              <a:fillRect l="-5914" r="-5914"/>
            </a:stretch>
          </a:blipFill>
        </p:spPr>
        <p:txBody>
          <a:bodyPr/>
          <a:lstStyle/>
          <a:p>
            <a:endParaRPr lang="en-GB"/>
          </a:p>
        </p:txBody>
      </p:sp>
      <p:sp>
        <p:nvSpPr>
          <p:cNvPr id="12" name="Freeform 12"/>
          <p:cNvSpPr/>
          <p:nvPr/>
        </p:nvSpPr>
        <p:spPr>
          <a:xfrm>
            <a:off x="14608136" y="4206331"/>
            <a:ext cx="880671" cy="843291"/>
          </a:xfrm>
          <a:custGeom>
            <a:avLst/>
            <a:gdLst/>
            <a:ahLst/>
            <a:cxnLst/>
            <a:rect l="l" t="t" r="r" b="b"/>
            <a:pathLst>
              <a:path w="880671" h="843291">
                <a:moveTo>
                  <a:pt x="0" y="0"/>
                </a:moveTo>
                <a:lnTo>
                  <a:pt x="880671" y="0"/>
                </a:lnTo>
                <a:lnTo>
                  <a:pt x="880671" y="843292"/>
                </a:lnTo>
                <a:lnTo>
                  <a:pt x="0" y="843292"/>
                </a:lnTo>
                <a:lnTo>
                  <a:pt x="0" y="0"/>
                </a:lnTo>
                <a:close/>
              </a:path>
            </a:pathLst>
          </a:custGeom>
          <a:blipFill>
            <a:blip r:embed="rId13"/>
            <a:stretch>
              <a:fillRect/>
            </a:stretch>
          </a:blipFill>
        </p:spPr>
        <p:txBody>
          <a:bodyPr/>
          <a:lstStyle/>
          <a:p>
            <a:endParaRPr lang="en-GB"/>
          </a:p>
        </p:txBody>
      </p:sp>
      <p:sp>
        <p:nvSpPr>
          <p:cNvPr id="13" name="Freeform 13"/>
          <p:cNvSpPr/>
          <p:nvPr/>
        </p:nvSpPr>
        <p:spPr>
          <a:xfrm>
            <a:off x="15893908" y="4144261"/>
            <a:ext cx="1307644" cy="1046115"/>
          </a:xfrm>
          <a:custGeom>
            <a:avLst/>
            <a:gdLst/>
            <a:ahLst/>
            <a:cxnLst/>
            <a:rect l="l" t="t" r="r" b="b"/>
            <a:pathLst>
              <a:path w="1307644" h="1046115">
                <a:moveTo>
                  <a:pt x="0" y="0"/>
                </a:moveTo>
                <a:lnTo>
                  <a:pt x="1307644" y="0"/>
                </a:lnTo>
                <a:lnTo>
                  <a:pt x="1307644" y="1046115"/>
                </a:lnTo>
                <a:lnTo>
                  <a:pt x="0" y="1046115"/>
                </a:lnTo>
                <a:lnTo>
                  <a:pt x="0" y="0"/>
                </a:lnTo>
                <a:close/>
              </a:path>
            </a:pathLst>
          </a:custGeom>
          <a:blipFill>
            <a:blip r:embed="rId14"/>
            <a:stretch>
              <a:fillRect/>
            </a:stretch>
          </a:blipFill>
        </p:spPr>
        <p:txBody>
          <a:bodyPr/>
          <a:lstStyle/>
          <a:p>
            <a:endParaRPr lang="en-GB"/>
          </a:p>
        </p:txBody>
      </p:sp>
      <p:sp>
        <p:nvSpPr>
          <p:cNvPr id="14" name="Freeform 14"/>
          <p:cNvSpPr/>
          <p:nvPr/>
        </p:nvSpPr>
        <p:spPr>
          <a:xfrm>
            <a:off x="12447746" y="5335357"/>
            <a:ext cx="2267549" cy="459374"/>
          </a:xfrm>
          <a:custGeom>
            <a:avLst/>
            <a:gdLst/>
            <a:ahLst/>
            <a:cxnLst/>
            <a:rect l="l" t="t" r="r" b="b"/>
            <a:pathLst>
              <a:path w="2267549" h="459374">
                <a:moveTo>
                  <a:pt x="0" y="0"/>
                </a:moveTo>
                <a:lnTo>
                  <a:pt x="2267550" y="0"/>
                </a:lnTo>
                <a:lnTo>
                  <a:pt x="2267550" y="459374"/>
                </a:lnTo>
                <a:lnTo>
                  <a:pt x="0" y="459374"/>
                </a:lnTo>
                <a:lnTo>
                  <a:pt x="0" y="0"/>
                </a:lnTo>
                <a:close/>
              </a:path>
            </a:pathLst>
          </a:custGeom>
          <a:blipFill>
            <a:blip r:embed="rId15"/>
            <a:stretch>
              <a:fillRect/>
            </a:stretch>
          </a:blipFill>
        </p:spPr>
        <p:txBody>
          <a:bodyPr/>
          <a:lstStyle/>
          <a:p>
            <a:endParaRPr lang="en-GB"/>
          </a:p>
        </p:txBody>
      </p:sp>
      <p:sp>
        <p:nvSpPr>
          <p:cNvPr id="15" name="Freeform 15"/>
          <p:cNvSpPr/>
          <p:nvPr/>
        </p:nvSpPr>
        <p:spPr>
          <a:xfrm>
            <a:off x="14958796" y="5245095"/>
            <a:ext cx="1870224" cy="679035"/>
          </a:xfrm>
          <a:custGeom>
            <a:avLst/>
            <a:gdLst/>
            <a:ahLst/>
            <a:cxnLst/>
            <a:rect l="l" t="t" r="r" b="b"/>
            <a:pathLst>
              <a:path w="1870224" h="679035">
                <a:moveTo>
                  <a:pt x="0" y="0"/>
                </a:moveTo>
                <a:lnTo>
                  <a:pt x="1870225" y="0"/>
                </a:lnTo>
                <a:lnTo>
                  <a:pt x="1870225" y="679036"/>
                </a:lnTo>
                <a:lnTo>
                  <a:pt x="0" y="679036"/>
                </a:lnTo>
                <a:lnTo>
                  <a:pt x="0" y="0"/>
                </a:lnTo>
                <a:close/>
              </a:path>
            </a:pathLst>
          </a:custGeom>
          <a:blipFill>
            <a:blip r:embed="rId16"/>
            <a:stretch>
              <a:fillRect/>
            </a:stretch>
          </a:blipFill>
        </p:spPr>
        <p:txBody>
          <a:bodyPr/>
          <a:lstStyle/>
          <a:p>
            <a:endParaRPr lang="en-GB"/>
          </a:p>
        </p:txBody>
      </p:sp>
      <p:sp>
        <p:nvSpPr>
          <p:cNvPr id="16" name="Freeform 16"/>
          <p:cNvSpPr/>
          <p:nvPr/>
        </p:nvSpPr>
        <p:spPr>
          <a:xfrm>
            <a:off x="12509803" y="6154821"/>
            <a:ext cx="2205493" cy="772886"/>
          </a:xfrm>
          <a:custGeom>
            <a:avLst/>
            <a:gdLst/>
            <a:ahLst/>
            <a:cxnLst/>
            <a:rect l="l" t="t" r="r" b="b"/>
            <a:pathLst>
              <a:path w="2205493" h="772886">
                <a:moveTo>
                  <a:pt x="0" y="0"/>
                </a:moveTo>
                <a:lnTo>
                  <a:pt x="2205493" y="0"/>
                </a:lnTo>
                <a:lnTo>
                  <a:pt x="2205493" y="772887"/>
                </a:lnTo>
                <a:lnTo>
                  <a:pt x="0" y="772887"/>
                </a:lnTo>
                <a:lnTo>
                  <a:pt x="0" y="0"/>
                </a:lnTo>
                <a:close/>
              </a:path>
            </a:pathLst>
          </a:custGeom>
          <a:blipFill>
            <a:blip r:embed="rId17"/>
            <a:stretch>
              <a:fillRect l="-249" r="-249"/>
            </a:stretch>
          </a:blipFill>
        </p:spPr>
        <p:txBody>
          <a:bodyPr/>
          <a:lstStyle/>
          <a:p>
            <a:endParaRPr lang="en-GB"/>
          </a:p>
        </p:txBody>
      </p:sp>
      <p:sp>
        <p:nvSpPr>
          <p:cNvPr id="17" name="Freeform 17"/>
          <p:cNvSpPr/>
          <p:nvPr/>
        </p:nvSpPr>
        <p:spPr>
          <a:xfrm>
            <a:off x="14523556" y="7254702"/>
            <a:ext cx="1049831" cy="1017314"/>
          </a:xfrm>
          <a:custGeom>
            <a:avLst/>
            <a:gdLst/>
            <a:ahLst/>
            <a:cxnLst/>
            <a:rect l="l" t="t" r="r" b="b"/>
            <a:pathLst>
              <a:path w="1049831" h="1017314">
                <a:moveTo>
                  <a:pt x="0" y="0"/>
                </a:moveTo>
                <a:lnTo>
                  <a:pt x="1049831" y="0"/>
                </a:lnTo>
                <a:lnTo>
                  <a:pt x="1049831" y="1017314"/>
                </a:lnTo>
                <a:lnTo>
                  <a:pt x="0" y="1017314"/>
                </a:lnTo>
                <a:lnTo>
                  <a:pt x="0" y="0"/>
                </a:lnTo>
                <a:close/>
              </a:path>
            </a:pathLst>
          </a:custGeom>
          <a:blipFill>
            <a:blip r:embed="rId18"/>
            <a:stretch>
              <a:fillRect/>
            </a:stretch>
          </a:blipFill>
        </p:spPr>
        <p:txBody>
          <a:bodyPr/>
          <a:lstStyle/>
          <a:p>
            <a:endParaRPr lang="en-GB"/>
          </a:p>
        </p:txBody>
      </p:sp>
      <p:sp>
        <p:nvSpPr>
          <p:cNvPr id="18" name="Freeform 18"/>
          <p:cNvSpPr/>
          <p:nvPr/>
        </p:nvSpPr>
        <p:spPr>
          <a:xfrm>
            <a:off x="14924685" y="6025877"/>
            <a:ext cx="2233346" cy="1030775"/>
          </a:xfrm>
          <a:custGeom>
            <a:avLst/>
            <a:gdLst/>
            <a:ahLst/>
            <a:cxnLst/>
            <a:rect l="l" t="t" r="r" b="b"/>
            <a:pathLst>
              <a:path w="2233346" h="1030775">
                <a:moveTo>
                  <a:pt x="0" y="0"/>
                </a:moveTo>
                <a:lnTo>
                  <a:pt x="2233346" y="0"/>
                </a:lnTo>
                <a:lnTo>
                  <a:pt x="2233346" y="1030775"/>
                </a:lnTo>
                <a:lnTo>
                  <a:pt x="0" y="1030775"/>
                </a:lnTo>
                <a:lnTo>
                  <a:pt x="0" y="0"/>
                </a:lnTo>
                <a:close/>
              </a:path>
            </a:pathLst>
          </a:custGeom>
          <a:blipFill>
            <a:blip r:embed="rId19"/>
            <a:stretch>
              <a:fillRect/>
            </a:stretch>
          </a:blipFill>
        </p:spPr>
        <p:txBody>
          <a:bodyPr/>
          <a:lstStyle/>
          <a:p>
            <a:endParaRPr lang="en-GB"/>
          </a:p>
        </p:txBody>
      </p:sp>
      <p:sp>
        <p:nvSpPr>
          <p:cNvPr id="19" name="Freeform 19"/>
          <p:cNvSpPr/>
          <p:nvPr/>
        </p:nvSpPr>
        <p:spPr>
          <a:xfrm>
            <a:off x="12782569" y="7254702"/>
            <a:ext cx="1416699" cy="962057"/>
          </a:xfrm>
          <a:custGeom>
            <a:avLst/>
            <a:gdLst/>
            <a:ahLst/>
            <a:cxnLst/>
            <a:rect l="l" t="t" r="r" b="b"/>
            <a:pathLst>
              <a:path w="1416699" h="962057">
                <a:moveTo>
                  <a:pt x="0" y="0"/>
                </a:moveTo>
                <a:lnTo>
                  <a:pt x="1416700" y="0"/>
                </a:lnTo>
                <a:lnTo>
                  <a:pt x="1416700" y="962056"/>
                </a:lnTo>
                <a:lnTo>
                  <a:pt x="0" y="962056"/>
                </a:lnTo>
                <a:lnTo>
                  <a:pt x="0" y="0"/>
                </a:lnTo>
                <a:close/>
              </a:path>
            </a:pathLst>
          </a:custGeom>
          <a:blipFill>
            <a:blip r:embed="rId20"/>
            <a:stretch>
              <a:fillRect/>
            </a:stretch>
          </a:blipFill>
        </p:spPr>
        <p:txBody>
          <a:bodyPr/>
          <a:lstStyle/>
          <a:p>
            <a:endParaRPr lang="en-GB"/>
          </a:p>
        </p:txBody>
      </p:sp>
      <p:sp>
        <p:nvSpPr>
          <p:cNvPr id="20" name="Freeform 20"/>
          <p:cNvSpPr/>
          <p:nvPr/>
        </p:nvSpPr>
        <p:spPr>
          <a:xfrm>
            <a:off x="15488807" y="8692605"/>
            <a:ext cx="1752931" cy="297221"/>
          </a:xfrm>
          <a:custGeom>
            <a:avLst/>
            <a:gdLst/>
            <a:ahLst/>
            <a:cxnLst/>
            <a:rect l="l" t="t" r="r" b="b"/>
            <a:pathLst>
              <a:path w="1752931" h="297221">
                <a:moveTo>
                  <a:pt x="0" y="0"/>
                </a:moveTo>
                <a:lnTo>
                  <a:pt x="1752931" y="0"/>
                </a:lnTo>
                <a:lnTo>
                  <a:pt x="1752931" y="297221"/>
                </a:lnTo>
                <a:lnTo>
                  <a:pt x="0" y="297221"/>
                </a:lnTo>
                <a:lnTo>
                  <a:pt x="0" y="0"/>
                </a:lnTo>
                <a:close/>
              </a:path>
            </a:pathLst>
          </a:custGeom>
          <a:blipFill>
            <a:blip r:embed="rId21"/>
            <a:stretch>
              <a:fillRect/>
            </a:stretch>
          </a:blipFill>
        </p:spPr>
        <p:txBody>
          <a:bodyPr/>
          <a:lstStyle/>
          <a:p>
            <a:endParaRPr lang="en-GB"/>
          </a:p>
        </p:txBody>
      </p:sp>
      <p:sp>
        <p:nvSpPr>
          <p:cNvPr id="21" name="Freeform 21"/>
          <p:cNvSpPr/>
          <p:nvPr/>
        </p:nvSpPr>
        <p:spPr>
          <a:xfrm>
            <a:off x="15573387" y="6814835"/>
            <a:ext cx="1745254" cy="1745254"/>
          </a:xfrm>
          <a:custGeom>
            <a:avLst/>
            <a:gdLst/>
            <a:ahLst/>
            <a:cxnLst/>
            <a:rect l="l" t="t" r="r" b="b"/>
            <a:pathLst>
              <a:path w="1745254" h="1745254">
                <a:moveTo>
                  <a:pt x="0" y="0"/>
                </a:moveTo>
                <a:lnTo>
                  <a:pt x="1745254" y="0"/>
                </a:lnTo>
                <a:lnTo>
                  <a:pt x="1745254" y="1745254"/>
                </a:lnTo>
                <a:lnTo>
                  <a:pt x="0" y="1745254"/>
                </a:lnTo>
                <a:lnTo>
                  <a:pt x="0" y="0"/>
                </a:lnTo>
                <a:close/>
              </a:path>
            </a:pathLst>
          </a:custGeom>
          <a:blipFill>
            <a:blip r:embed="rId22"/>
            <a:stretch>
              <a:fillRect/>
            </a:stretch>
          </a:blipFill>
        </p:spPr>
        <p:txBody>
          <a:bodyPr/>
          <a:lstStyle/>
          <a:p>
            <a:endParaRPr lang="en-GB"/>
          </a:p>
        </p:txBody>
      </p:sp>
      <p:sp>
        <p:nvSpPr>
          <p:cNvPr id="22" name="Freeform 22"/>
          <p:cNvSpPr/>
          <p:nvPr/>
        </p:nvSpPr>
        <p:spPr>
          <a:xfrm>
            <a:off x="12895754" y="207423"/>
            <a:ext cx="4250640" cy="1257481"/>
          </a:xfrm>
          <a:custGeom>
            <a:avLst/>
            <a:gdLst/>
            <a:ahLst/>
            <a:cxnLst/>
            <a:rect l="l" t="t" r="r" b="b"/>
            <a:pathLst>
              <a:path w="4250640" h="1257481">
                <a:moveTo>
                  <a:pt x="0" y="0"/>
                </a:moveTo>
                <a:lnTo>
                  <a:pt x="4250639" y="0"/>
                </a:lnTo>
                <a:lnTo>
                  <a:pt x="4250639" y="1257481"/>
                </a:lnTo>
                <a:lnTo>
                  <a:pt x="0" y="1257481"/>
                </a:lnTo>
                <a:lnTo>
                  <a:pt x="0" y="0"/>
                </a:lnTo>
                <a:close/>
              </a:path>
            </a:pathLst>
          </a:custGeom>
          <a:blipFill>
            <a:blip r:embed="rId23"/>
            <a:stretch>
              <a:fillRect/>
            </a:stretch>
          </a:blipFill>
        </p:spPr>
        <p:txBody>
          <a:bodyPr/>
          <a:lstStyle/>
          <a:p>
            <a:endParaRPr lang="en-GB"/>
          </a:p>
        </p:txBody>
      </p:sp>
      <p:sp>
        <p:nvSpPr>
          <p:cNvPr id="23" name="Freeform 23"/>
          <p:cNvSpPr/>
          <p:nvPr/>
        </p:nvSpPr>
        <p:spPr>
          <a:xfrm>
            <a:off x="13581521" y="8572215"/>
            <a:ext cx="1626200" cy="538001"/>
          </a:xfrm>
          <a:custGeom>
            <a:avLst/>
            <a:gdLst/>
            <a:ahLst/>
            <a:cxnLst/>
            <a:rect l="l" t="t" r="r" b="b"/>
            <a:pathLst>
              <a:path w="1626200" h="538001">
                <a:moveTo>
                  <a:pt x="0" y="0"/>
                </a:moveTo>
                <a:lnTo>
                  <a:pt x="1626200" y="0"/>
                </a:lnTo>
                <a:lnTo>
                  <a:pt x="1626200" y="538001"/>
                </a:lnTo>
                <a:lnTo>
                  <a:pt x="0" y="538001"/>
                </a:lnTo>
                <a:lnTo>
                  <a:pt x="0" y="0"/>
                </a:lnTo>
                <a:close/>
              </a:path>
            </a:pathLst>
          </a:custGeom>
          <a:blipFill>
            <a:blip r:embed="rId24"/>
            <a:stretch>
              <a:fillRect/>
            </a:stretch>
          </a:blipFill>
        </p:spPr>
        <p:txBody>
          <a:bodyPr/>
          <a:lstStyle/>
          <a:p>
            <a:endParaRPr lang="en-GB"/>
          </a:p>
        </p:txBody>
      </p:sp>
      <p:sp>
        <p:nvSpPr>
          <p:cNvPr id="24" name="Freeform 24"/>
          <p:cNvSpPr/>
          <p:nvPr/>
        </p:nvSpPr>
        <p:spPr>
          <a:xfrm>
            <a:off x="12744086" y="9263450"/>
            <a:ext cx="2214710" cy="647781"/>
          </a:xfrm>
          <a:custGeom>
            <a:avLst/>
            <a:gdLst/>
            <a:ahLst/>
            <a:cxnLst/>
            <a:rect l="l" t="t" r="r" b="b"/>
            <a:pathLst>
              <a:path w="2214710" h="647781">
                <a:moveTo>
                  <a:pt x="0" y="0"/>
                </a:moveTo>
                <a:lnTo>
                  <a:pt x="2214710" y="0"/>
                </a:lnTo>
                <a:lnTo>
                  <a:pt x="2214710" y="647781"/>
                </a:lnTo>
                <a:lnTo>
                  <a:pt x="0" y="647781"/>
                </a:lnTo>
                <a:lnTo>
                  <a:pt x="0" y="0"/>
                </a:lnTo>
                <a:close/>
              </a:path>
            </a:pathLst>
          </a:custGeom>
          <a:blipFill>
            <a:blip r:embed="rId25"/>
            <a:stretch>
              <a:fillRect/>
            </a:stretch>
          </a:blipFill>
        </p:spPr>
        <p:txBody>
          <a:bodyPr/>
          <a:lstStyle/>
          <a:p>
            <a:endParaRPr lang="en-GB"/>
          </a:p>
        </p:txBody>
      </p:sp>
      <p:sp>
        <p:nvSpPr>
          <p:cNvPr id="25" name="Freeform 25"/>
          <p:cNvSpPr/>
          <p:nvPr/>
        </p:nvSpPr>
        <p:spPr>
          <a:xfrm>
            <a:off x="15065209" y="9298115"/>
            <a:ext cx="2366339" cy="676097"/>
          </a:xfrm>
          <a:custGeom>
            <a:avLst/>
            <a:gdLst/>
            <a:ahLst/>
            <a:cxnLst/>
            <a:rect l="l" t="t" r="r" b="b"/>
            <a:pathLst>
              <a:path w="2366339" h="676097">
                <a:moveTo>
                  <a:pt x="0" y="0"/>
                </a:moveTo>
                <a:lnTo>
                  <a:pt x="2366339" y="0"/>
                </a:lnTo>
                <a:lnTo>
                  <a:pt x="2366339" y="676096"/>
                </a:lnTo>
                <a:lnTo>
                  <a:pt x="0" y="676096"/>
                </a:lnTo>
                <a:lnTo>
                  <a:pt x="0" y="0"/>
                </a:lnTo>
                <a:close/>
              </a:path>
            </a:pathLst>
          </a:custGeom>
          <a:blipFill>
            <a:blip r:embed="rId26"/>
            <a:stretch>
              <a:fillRect/>
            </a:stretch>
          </a:blipFill>
        </p:spPr>
        <p:txBody>
          <a:bodyPr/>
          <a:lstStyle/>
          <a:p>
            <a:endParaRPr lang="en-GB"/>
          </a:p>
        </p:txBody>
      </p:sp>
      <p:sp>
        <p:nvSpPr>
          <p:cNvPr id="26" name="Freeform 26"/>
          <p:cNvSpPr/>
          <p:nvPr/>
        </p:nvSpPr>
        <p:spPr>
          <a:xfrm>
            <a:off x="12138928" y="8423226"/>
            <a:ext cx="1287283" cy="811726"/>
          </a:xfrm>
          <a:custGeom>
            <a:avLst/>
            <a:gdLst/>
            <a:ahLst/>
            <a:cxnLst/>
            <a:rect l="l" t="t" r="r" b="b"/>
            <a:pathLst>
              <a:path w="1287283" h="811726">
                <a:moveTo>
                  <a:pt x="0" y="0"/>
                </a:moveTo>
                <a:lnTo>
                  <a:pt x="1287283" y="0"/>
                </a:lnTo>
                <a:lnTo>
                  <a:pt x="1287283" y="811726"/>
                </a:lnTo>
                <a:lnTo>
                  <a:pt x="0" y="811726"/>
                </a:lnTo>
                <a:lnTo>
                  <a:pt x="0" y="0"/>
                </a:lnTo>
                <a:close/>
              </a:path>
            </a:pathLst>
          </a:custGeom>
          <a:blipFill>
            <a:blip r:embed="rId27"/>
            <a:stretch>
              <a:fillRect/>
            </a:stretch>
          </a:blipFill>
        </p:spPr>
        <p:txBody>
          <a:bodyPr/>
          <a:lstStyle/>
          <a:p>
            <a:endParaRPr lang="en-GB"/>
          </a:p>
        </p:txBody>
      </p:sp>
      <p:sp>
        <p:nvSpPr>
          <p:cNvPr id="27" name="TextBox 27"/>
          <p:cNvSpPr txBox="1"/>
          <p:nvPr/>
        </p:nvSpPr>
        <p:spPr>
          <a:xfrm>
            <a:off x="596393" y="339049"/>
            <a:ext cx="8789765" cy="811530"/>
          </a:xfrm>
          <a:prstGeom prst="rect">
            <a:avLst/>
          </a:prstGeom>
        </p:spPr>
        <p:txBody>
          <a:bodyPr lIns="0" tIns="0" rIns="0" bIns="0" rtlCol="0" anchor="t">
            <a:spAutoFit/>
          </a:bodyPr>
          <a:lstStyle/>
          <a:p>
            <a:pPr algn="l">
              <a:lnSpc>
                <a:spcPts val="6719"/>
              </a:lnSpc>
            </a:pPr>
            <a:r>
              <a:rPr lang="en-US" sz="4800" spc="-96">
                <a:solidFill>
                  <a:srgbClr val="FFFFFF"/>
                </a:solidFill>
                <a:latin typeface="TT Hoves"/>
                <a:ea typeface="TT Hoves"/>
                <a:cs typeface="TT Hoves"/>
                <a:sym typeface="TT Hoves"/>
              </a:rPr>
              <a:t>Our Project Numbers at a glance </a:t>
            </a:r>
          </a:p>
        </p:txBody>
      </p:sp>
      <p:sp>
        <p:nvSpPr>
          <p:cNvPr id="28" name="TextBox 28"/>
          <p:cNvSpPr txBox="1"/>
          <p:nvPr/>
        </p:nvSpPr>
        <p:spPr>
          <a:xfrm>
            <a:off x="1982506" y="3546903"/>
            <a:ext cx="3090624" cy="397333"/>
          </a:xfrm>
          <a:prstGeom prst="rect">
            <a:avLst/>
          </a:prstGeom>
        </p:spPr>
        <p:txBody>
          <a:bodyPr lIns="0" tIns="0" rIns="0" bIns="0" rtlCol="0" anchor="t">
            <a:spAutoFit/>
          </a:bodyPr>
          <a:lstStyle/>
          <a:p>
            <a:pPr algn="ctr">
              <a:lnSpc>
                <a:spcPts val="3299"/>
              </a:lnSpc>
              <a:spcBef>
                <a:spcPct val="0"/>
              </a:spcBef>
            </a:pPr>
            <a:r>
              <a:rPr lang="en-US" sz="2356" b="1">
                <a:solidFill>
                  <a:srgbClr val="0E322F"/>
                </a:solidFill>
                <a:latin typeface="TT Interphases Bold"/>
                <a:ea typeface="TT Interphases Bold"/>
                <a:cs typeface="TT Interphases Bold"/>
                <a:sym typeface="TT Interphases Bold"/>
              </a:rPr>
              <a:t>TOTAL EU PROJECTS </a:t>
            </a:r>
          </a:p>
        </p:txBody>
      </p:sp>
      <p:sp>
        <p:nvSpPr>
          <p:cNvPr id="29" name="TextBox 29"/>
          <p:cNvSpPr txBox="1"/>
          <p:nvPr/>
        </p:nvSpPr>
        <p:spPr>
          <a:xfrm>
            <a:off x="2636966" y="9165960"/>
            <a:ext cx="9015845" cy="806908"/>
          </a:xfrm>
          <a:prstGeom prst="rect">
            <a:avLst/>
          </a:prstGeom>
        </p:spPr>
        <p:txBody>
          <a:bodyPr lIns="0" tIns="0" rIns="0" bIns="0" rtlCol="0" anchor="t">
            <a:spAutoFit/>
          </a:bodyPr>
          <a:lstStyle/>
          <a:p>
            <a:pPr algn="l">
              <a:lnSpc>
                <a:spcPts val="3299"/>
              </a:lnSpc>
            </a:pPr>
            <a:r>
              <a:rPr lang="en-US" sz="2356" b="1">
                <a:solidFill>
                  <a:srgbClr val="0E322F"/>
                </a:solidFill>
                <a:latin typeface="TT Interphases Bold"/>
                <a:ea typeface="TT Interphases Bold"/>
                <a:cs typeface="TT Interphases Bold"/>
                <a:sym typeface="TT Interphases Bold"/>
              </a:rPr>
              <a:t>For  more information  about our projects you can always visit: </a:t>
            </a:r>
          </a:p>
          <a:p>
            <a:pPr algn="ctr">
              <a:lnSpc>
                <a:spcPts val="3299"/>
              </a:lnSpc>
              <a:spcBef>
                <a:spcPct val="0"/>
              </a:spcBef>
            </a:pPr>
            <a:r>
              <a:rPr lang="en-US" sz="2356" b="1">
                <a:solidFill>
                  <a:srgbClr val="0E322F"/>
                </a:solidFill>
                <a:latin typeface="TT Interphases Bold"/>
                <a:ea typeface="TT Interphases Bold"/>
                <a:cs typeface="TT Interphases Bold"/>
                <a:sym typeface="TT Interphases Bold"/>
              </a:rPr>
              <a:t>www.read-lab.eu/our-work/projects/ </a:t>
            </a:r>
          </a:p>
        </p:txBody>
      </p:sp>
      <p:sp>
        <p:nvSpPr>
          <p:cNvPr id="30" name="TextBox 30"/>
          <p:cNvSpPr txBox="1"/>
          <p:nvPr/>
        </p:nvSpPr>
        <p:spPr>
          <a:xfrm>
            <a:off x="7620805" y="3546903"/>
            <a:ext cx="3487103" cy="397333"/>
          </a:xfrm>
          <a:prstGeom prst="rect">
            <a:avLst/>
          </a:prstGeom>
        </p:spPr>
        <p:txBody>
          <a:bodyPr lIns="0" tIns="0" rIns="0" bIns="0" rtlCol="0" anchor="t">
            <a:spAutoFit/>
          </a:bodyPr>
          <a:lstStyle/>
          <a:p>
            <a:pPr algn="ctr">
              <a:lnSpc>
                <a:spcPts val="3299"/>
              </a:lnSpc>
              <a:spcBef>
                <a:spcPct val="0"/>
              </a:spcBef>
            </a:pPr>
            <a:r>
              <a:rPr lang="en-US" sz="2356" b="1">
                <a:solidFill>
                  <a:srgbClr val="0E322F"/>
                </a:solidFill>
                <a:latin typeface="TT Interphases Bold"/>
                <a:ea typeface="TT Interphases Bold"/>
                <a:cs typeface="TT Interphases Bold"/>
                <a:sym typeface="TT Interphases Bold"/>
              </a:rPr>
              <a:t>ONGOING EU PROJECTS</a:t>
            </a:r>
          </a:p>
        </p:txBody>
      </p:sp>
      <p:sp>
        <p:nvSpPr>
          <p:cNvPr id="31" name="TextBox 31"/>
          <p:cNvSpPr txBox="1"/>
          <p:nvPr/>
        </p:nvSpPr>
        <p:spPr>
          <a:xfrm>
            <a:off x="14252149" y="3546903"/>
            <a:ext cx="1426250" cy="397333"/>
          </a:xfrm>
          <a:prstGeom prst="rect">
            <a:avLst/>
          </a:prstGeom>
        </p:spPr>
        <p:txBody>
          <a:bodyPr lIns="0" tIns="0" rIns="0" bIns="0" rtlCol="0" anchor="t">
            <a:spAutoFit/>
          </a:bodyPr>
          <a:lstStyle/>
          <a:p>
            <a:pPr algn="ctr">
              <a:lnSpc>
                <a:spcPts val="3299"/>
              </a:lnSpc>
              <a:spcBef>
                <a:spcPct val="0"/>
              </a:spcBef>
            </a:pPr>
            <a:r>
              <a:rPr lang="en-US" sz="2356" b="1">
                <a:solidFill>
                  <a:srgbClr val="0E322F"/>
                </a:solidFill>
                <a:latin typeface="TT Interphases Bold"/>
                <a:ea typeface="TT Interphases Bold"/>
                <a:cs typeface="TT Interphases Bold"/>
                <a:sym typeface="TT Interphases Bold"/>
              </a:rPr>
              <a:t>SERVICES</a:t>
            </a:r>
          </a:p>
        </p:txBody>
      </p:sp>
      <p:sp>
        <p:nvSpPr>
          <p:cNvPr id="32" name="TextBox 32"/>
          <p:cNvSpPr txBox="1"/>
          <p:nvPr/>
        </p:nvSpPr>
        <p:spPr>
          <a:xfrm>
            <a:off x="2998046" y="5398157"/>
            <a:ext cx="1497754" cy="1566544"/>
          </a:xfrm>
          <a:prstGeom prst="rect">
            <a:avLst/>
          </a:prstGeom>
        </p:spPr>
        <p:txBody>
          <a:bodyPr wrap="square" lIns="0" tIns="0" rIns="0" bIns="0" rtlCol="0" anchor="t">
            <a:spAutoFit/>
          </a:bodyPr>
          <a:lstStyle/>
          <a:p>
            <a:pPr marL="0" lvl="0" indent="0" algn="ctr">
              <a:lnSpc>
                <a:spcPts val="12880"/>
              </a:lnSpc>
              <a:spcBef>
                <a:spcPct val="0"/>
              </a:spcBef>
            </a:pPr>
            <a:r>
              <a:rPr lang="en-US" sz="9200" b="1" dirty="0">
                <a:solidFill>
                  <a:srgbClr val="FFFFFF"/>
                </a:solidFill>
                <a:latin typeface="Canva Sans Bold"/>
                <a:ea typeface="Canva Sans Bold"/>
                <a:cs typeface="Canva Sans Bold"/>
                <a:sym typeface="Canva Sans Bold"/>
              </a:rPr>
              <a:t>71</a:t>
            </a:r>
          </a:p>
        </p:txBody>
      </p:sp>
      <p:sp>
        <p:nvSpPr>
          <p:cNvPr id="33" name="TextBox 33"/>
          <p:cNvSpPr txBox="1"/>
          <p:nvPr/>
        </p:nvSpPr>
        <p:spPr>
          <a:xfrm>
            <a:off x="8365216" y="5370101"/>
            <a:ext cx="1921784" cy="1566544"/>
          </a:xfrm>
          <a:prstGeom prst="rect">
            <a:avLst/>
          </a:prstGeom>
        </p:spPr>
        <p:txBody>
          <a:bodyPr wrap="square" lIns="0" tIns="0" rIns="0" bIns="0" rtlCol="0" anchor="t">
            <a:spAutoFit/>
          </a:bodyPr>
          <a:lstStyle/>
          <a:p>
            <a:pPr marL="0" lvl="0" indent="0" algn="ctr">
              <a:lnSpc>
                <a:spcPts val="12880"/>
              </a:lnSpc>
              <a:spcBef>
                <a:spcPct val="0"/>
              </a:spcBef>
            </a:pPr>
            <a:r>
              <a:rPr lang="en-US" sz="9200" b="1" dirty="0">
                <a:solidFill>
                  <a:srgbClr val="FFFFFF"/>
                </a:solidFill>
                <a:latin typeface="Canva Sans Bold"/>
                <a:ea typeface="Canva Sans Bold"/>
                <a:cs typeface="Canva Sans Bold"/>
                <a:sym typeface="Canva Sans Bold"/>
              </a:rPr>
              <a:t>33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552079" y="9217459"/>
            <a:ext cx="5243906" cy="641546"/>
            <a:chOff x="0" y="0"/>
            <a:chExt cx="6991875" cy="855395"/>
          </a:xfrm>
        </p:grpSpPr>
        <p:pic>
          <p:nvPicPr>
            <p:cNvPr id="3" name="Picture 3"/>
            <p:cNvPicPr>
              <a:picLocks noChangeAspect="1"/>
            </p:cNvPicPr>
            <p:nvPr/>
          </p:nvPicPr>
          <p:blipFill>
            <a:blip r:embed="rId2"/>
            <a:srcRect t="40818" b="40818"/>
            <a:stretch>
              <a:fillRect/>
            </a:stretch>
          </p:blipFill>
          <p:spPr>
            <a:xfrm>
              <a:off x="0" y="0"/>
              <a:ext cx="6991875" cy="855395"/>
            </a:xfrm>
            <a:prstGeom prst="rect">
              <a:avLst/>
            </a:prstGeom>
          </p:spPr>
        </p:pic>
      </p:grpSp>
      <p:grpSp>
        <p:nvGrpSpPr>
          <p:cNvPr id="4" name="Group 4"/>
          <p:cNvGrpSpPr/>
          <p:nvPr/>
        </p:nvGrpSpPr>
        <p:grpSpPr>
          <a:xfrm>
            <a:off x="724654" y="1272283"/>
            <a:ext cx="6377927" cy="861337"/>
            <a:chOff x="0" y="0"/>
            <a:chExt cx="8503903" cy="1148450"/>
          </a:xfrm>
        </p:grpSpPr>
        <p:grpSp>
          <p:nvGrpSpPr>
            <p:cNvPr id="5" name="Group 5"/>
            <p:cNvGrpSpPr/>
            <p:nvPr/>
          </p:nvGrpSpPr>
          <p:grpSpPr>
            <a:xfrm>
              <a:off x="0" y="0"/>
              <a:ext cx="1009070" cy="100907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63540" r="-12500" b="-40832"/>
                </a:stretch>
              </a:blipFill>
            </p:spPr>
            <p:txBody>
              <a:bodyPr/>
              <a:lstStyle/>
              <a:p>
                <a:endParaRPr lang="en-GB"/>
              </a:p>
            </p:txBody>
          </p:sp>
        </p:grpSp>
        <p:sp>
          <p:nvSpPr>
            <p:cNvPr id="7" name="TextBox 7"/>
            <p:cNvSpPr txBox="1"/>
            <p:nvPr/>
          </p:nvSpPr>
          <p:spPr>
            <a:xfrm>
              <a:off x="1557031" y="88448"/>
              <a:ext cx="6946872" cy="10600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Stefanos Vagenas</a:t>
              </a:r>
            </a:p>
            <a:p>
              <a:pPr algn="just">
                <a:lnSpc>
                  <a:spcPts val="3299"/>
                </a:lnSpc>
              </a:pPr>
              <a:r>
                <a:rPr lang="en-US" sz="2356">
                  <a:solidFill>
                    <a:srgbClr val="0E322F"/>
                  </a:solidFill>
                  <a:latin typeface="TT Interphases"/>
                  <a:ea typeface="TT Interphases"/>
                  <a:cs typeface="TT Interphases"/>
                  <a:sym typeface="TT Interphases"/>
                </a:rPr>
                <a:t> Co-Founder &amp; CEO</a:t>
              </a:r>
            </a:p>
          </p:txBody>
        </p:sp>
      </p:grpSp>
      <p:grpSp>
        <p:nvGrpSpPr>
          <p:cNvPr id="8" name="Group 8"/>
          <p:cNvGrpSpPr/>
          <p:nvPr/>
        </p:nvGrpSpPr>
        <p:grpSpPr>
          <a:xfrm>
            <a:off x="6570592" y="1315665"/>
            <a:ext cx="6351905" cy="878269"/>
            <a:chOff x="0" y="0"/>
            <a:chExt cx="8469207" cy="1171025"/>
          </a:xfrm>
        </p:grpSpPr>
        <p:grpSp>
          <p:nvGrpSpPr>
            <p:cNvPr id="9" name="Group 9"/>
            <p:cNvGrpSpPr/>
            <p:nvPr/>
          </p:nvGrpSpPr>
          <p:grpSpPr>
            <a:xfrm>
              <a:off x="0" y="161955"/>
              <a:ext cx="1009070" cy="100907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36486" b="-89189"/>
                </a:stretch>
              </a:blipFill>
            </p:spPr>
            <p:txBody>
              <a:bodyPr/>
              <a:lstStyle/>
              <a:p>
                <a:endParaRPr lang="en-GB"/>
              </a:p>
            </p:txBody>
          </p:sp>
        </p:grpSp>
        <p:sp>
          <p:nvSpPr>
            <p:cNvPr id="11" name="TextBox 11"/>
            <p:cNvSpPr txBox="1"/>
            <p:nvPr/>
          </p:nvSpPr>
          <p:spPr>
            <a:xfrm>
              <a:off x="1522335" y="-47625"/>
              <a:ext cx="6946872" cy="10600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Vassiliki Chatzipetrou</a:t>
              </a:r>
            </a:p>
            <a:p>
              <a:pPr algn="just">
                <a:lnSpc>
                  <a:spcPts val="3299"/>
                </a:lnSpc>
              </a:pPr>
              <a:r>
                <a:rPr lang="en-US" sz="2356">
                  <a:solidFill>
                    <a:srgbClr val="0E322F"/>
                  </a:solidFill>
                  <a:latin typeface="TT Interphases"/>
                  <a:ea typeface="TT Interphases"/>
                  <a:cs typeface="TT Interphases"/>
                  <a:sym typeface="TT Interphases"/>
                </a:rPr>
                <a:t> Co-Founder &amp; CEO</a:t>
              </a:r>
            </a:p>
          </p:txBody>
        </p:sp>
      </p:grpSp>
      <p:grpSp>
        <p:nvGrpSpPr>
          <p:cNvPr id="12" name="Group 12"/>
          <p:cNvGrpSpPr/>
          <p:nvPr/>
        </p:nvGrpSpPr>
        <p:grpSpPr>
          <a:xfrm>
            <a:off x="12292904" y="1315665"/>
            <a:ext cx="6225847" cy="1168858"/>
            <a:chOff x="0" y="0"/>
            <a:chExt cx="8301129" cy="1558477"/>
          </a:xfrm>
        </p:grpSpPr>
        <p:grpSp>
          <p:nvGrpSpPr>
            <p:cNvPr id="13" name="Group 13"/>
            <p:cNvGrpSpPr/>
            <p:nvPr/>
          </p:nvGrpSpPr>
          <p:grpSpPr>
            <a:xfrm>
              <a:off x="0" y="3976"/>
              <a:ext cx="989044" cy="1009070"/>
              <a:chOff x="0" y="0"/>
              <a:chExt cx="796669" cy="812800"/>
            </a:xfrm>
          </p:grpSpPr>
          <p:sp>
            <p:nvSpPr>
              <p:cNvPr id="14" name="Freeform 14"/>
              <p:cNvSpPr/>
              <p:nvPr/>
            </p:nvSpPr>
            <p:spPr>
              <a:xfrm>
                <a:off x="0" y="0"/>
                <a:ext cx="796669" cy="812800"/>
              </a:xfrm>
              <a:custGeom>
                <a:avLst/>
                <a:gdLst/>
                <a:ahLst/>
                <a:cxnLst/>
                <a:rect l="l" t="t" r="r" b="b"/>
                <a:pathLst>
                  <a:path w="796669" h="812800">
                    <a:moveTo>
                      <a:pt x="398335" y="0"/>
                    </a:moveTo>
                    <a:cubicBezTo>
                      <a:pt x="178341" y="0"/>
                      <a:pt x="0" y="181951"/>
                      <a:pt x="0" y="406400"/>
                    </a:cubicBezTo>
                    <a:cubicBezTo>
                      <a:pt x="0" y="630849"/>
                      <a:pt x="178341" y="812800"/>
                      <a:pt x="398335" y="812800"/>
                    </a:cubicBezTo>
                    <a:cubicBezTo>
                      <a:pt x="618329" y="812800"/>
                      <a:pt x="796669" y="630849"/>
                      <a:pt x="796669" y="406400"/>
                    </a:cubicBezTo>
                    <a:cubicBezTo>
                      <a:pt x="796669" y="181951"/>
                      <a:pt x="618329" y="0"/>
                      <a:pt x="398335" y="0"/>
                    </a:cubicBezTo>
                    <a:close/>
                  </a:path>
                </a:pathLst>
              </a:custGeom>
              <a:blipFill>
                <a:blip r:embed="rId5"/>
                <a:stretch>
                  <a:fillRect l="-98562" r="-13765" b="-66491"/>
                </a:stretch>
              </a:blipFill>
            </p:spPr>
            <p:txBody>
              <a:bodyPr/>
              <a:lstStyle/>
              <a:p>
                <a:endParaRPr lang="en-GB"/>
              </a:p>
            </p:txBody>
          </p:sp>
        </p:grpSp>
        <p:sp>
          <p:nvSpPr>
            <p:cNvPr id="15" name="TextBox 15"/>
            <p:cNvSpPr txBox="1"/>
            <p:nvPr/>
          </p:nvSpPr>
          <p:spPr>
            <a:xfrm>
              <a:off x="1492123" y="-47625"/>
              <a:ext cx="6809006" cy="16061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Petros Chondros</a:t>
              </a:r>
            </a:p>
            <a:p>
              <a:pPr algn="l">
                <a:lnSpc>
                  <a:spcPts val="3299"/>
                </a:lnSpc>
              </a:pPr>
              <a:r>
                <a:rPr lang="en-US" sz="2356">
                  <a:solidFill>
                    <a:srgbClr val="0E322F"/>
                  </a:solidFill>
                  <a:latin typeface="TT Interphases"/>
                  <a:ea typeface="TT Interphases"/>
                  <a:cs typeface="TT Interphases"/>
                  <a:sym typeface="TT Interphases"/>
                </a:rPr>
                <a:t>Technical Business </a:t>
              </a:r>
            </a:p>
            <a:p>
              <a:pPr algn="l">
                <a:lnSpc>
                  <a:spcPts val="3299"/>
                </a:lnSpc>
              </a:pPr>
              <a:r>
                <a:rPr lang="en-US" sz="2356">
                  <a:solidFill>
                    <a:srgbClr val="0E322F"/>
                  </a:solidFill>
                  <a:latin typeface="TT Interphases"/>
                  <a:ea typeface="TT Interphases"/>
                  <a:cs typeface="TT Interphases"/>
                  <a:sym typeface="TT Interphases"/>
                </a:rPr>
                <a:t>Development Manager</a:t>
              </a:r>
            </a:p>
          </p:txBody>
        </p:sp>
      </p:grpSp>
      <p:grpSp>
        <p:nvGrpSpPr>
          <p:cNvPr id="16" name="Group 16"/>
          <p:cNvGrpSpPr/>
          <p:nvPr/>
        </p:nvGrpSpPr>
        <p:grpSpPr>
          <a:xfrm>
            <a:off x="12296853" y="2843870"/>
            <a:ext cx="6351905" cy="759784"/>
            <a:chOff x="0" y="0"/>
            <a:chExt cx="8469207" cy="1013046"/>
          </a:xfrm>
        </p:grpSpPr>
        <p:grpSp>
          <p:nvGrpSpPr>
            <p:cNvPr id="17" name="Group 17"/>
            <p:cNvGrpSpPr/>
            <p:nvPr/>
          </p:nvGrpSpPr>
          <p:grpSpPr>
            <a:xfrm>
              <a:off x="0" y="3976"/>
              <a:ext cx="1009070" cy="100907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59654" t="-7586" r="-58019" b="-66552"/>
                </a:stretch>
              </a:blipFill>
            </p:spPr>
            <p:txBody>
              <a:bodyPr/>
              <a:lstStyle/>
              <a:p>
                <a:endParaRPr lang="en-GB"/>
              </a:p>
            </p:txBody>
          </p:sp>
        </p:grpSp>
        <p:sp>
          <p:nvSpPr>
            <p:cNvPr id="19" name="TextBox 19"/>
            <p:cNvSpPr txBox="1"/>
            <p:nvPr/>
          </p:nvSpPr>
          <p:spPr>
            <a:xfrm>
              <a:off x="1522335" y="-47625"/>
              <a:ext cx="6946872" cy="10600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Maria Papageorgaki</a:t>
              </a:r>
            </a:p>
            <a:p>
              <a:pPr algn="just">
                <a:lnSpc>
                  <a:spcPts val="3299"/>
                </a:lnSpc>
              </a:pPr>
              <a:r>
                <a:rPr lang="en-US" sz="2356">
                  <a:solidFill>
                    <a:srgbClr val="0E322F"/>
                  </a:solidFill>
                  <a:latin typeface="TT Interphases"/>
                  <a:ea typeface="TT Interphases"/>
                  <a:cs typeface="TT Interphases"/>
                  <a:sym typeface="TT Interphases"/>
                </a:rPr>
                <a:t>Technical Manager</a:t>
              </a:r>
            </a:p>
          </p:txBody>
        </p:sp>
      </p:grpSp>
      <p:grpSp>
        <p:nvGrpSpPr>
          <p:cNvPr id="20" name="Group 20"/>
          <p:cNvGrpSpPr/>
          <p:nvPr/>
        </p:nvGrpSpPr>
        <p:grpSpPr>
          <a:xfrm>
            <a:off x="6548360" y="7177716"/>
            <a:ext cx="6351905" cy="830173"/>
            <a:chOff x="0" y="0"/>
            <a:chExt cx="8469207" cy="1106898"/>
          </a:xfrm>
        </p:grpSpPr>
        <p:grpSp>
          <p:nvGrpSpPr>
            <p:cNvPr id="21" name="Group 21"/>
            <p:cNvGrpSpPr/>
            <p:nvPr/>
          </p:nvGrpSpPr>
          <p:grpSpPr>
            <a:xfrm>
              <a:off x="0" y="97828"/>
              <a:ext cx="1009070" cy="100907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45634" t="-7740" r="-7054" b="-15173"/>
                </a:stretch>
              </a:blipFill>
            </p:spPr>
            <p:txBody>
              <a:bodyPr/>
              <a:lstStyle/>
              <a:p>
                <a:endParaRPr lang="en-GB"/>
              </a:p>
            </p:txBody>
          </p:sp>
        </p:grpSp>
        <p:sp>
          <p:nvSpPr>
            <p:cNvPr id="23" name="TextBox 23"/>
            <p:cNvSpPr txBox="1"/>
            <p:nvPr/>
          </p:nvSpPr>
          <p:spPr>
            <a:xfrm>
              <a:off x="1522335" y="-47625"/>
              <a:ext cx="6946872" cy="10600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Stefania Vasilaki</a:t>
              </a:r>
            </a:p>
            <a:p>
              <a:pPr algn="l">
                <a:lnSpc>
                  <a:spcPts val="3299"/>
                </a:lnSpc>
              </a:pPr>
              <a:r>
                <a:rPr lang="en-US" sz="2356">
                  <a:solidFill>
                    <a:srgbClr val="0E322F"/>
                  </a:solidFill>
                  <a:latin typeface="TT Interphases"/>
                  <a:ea typeface="TT Interphases"/>
                  <a:cs typeface="TT Interphases"/>
                  <a:sym typeface="TT Interphases"/>
                </a:rPr>
                <a:t>Project Officer and Researcher </a:t>
              </a:r>
            </a:p>
          </p:txBody>
        </p:sp>
      </p:grpSp>
      <p:grpSp>
        <p:nvGrpSpPr>
          <p:cNvPr id="24" name="Group 24"/>
          <p:cNvGrpSpPr/>
          <p:nvPr/>
        </p:nvGrpSpPr>
        <p:grpSpPr>
          <a:xfrm>
            <a:off x="724654" y="2647970"/>
            <a:ext cx="6351905" cy="762265"/>
            <a:chOff x="0" y="0"/>
            <a:chExt cx="8469207" cy="1016353"/>
          </a:xfrm>
        </p:grpSpPr>
        <p:grpSp>
          <p:nvGrpSpPr>
            <p:cNvPr id="25" name="Group 25"/>
            <p:cNvGrpSpPr/>
            <p:nvPr/>
          </p:nvGrpSpPr>
          <p:grpSpPr>
            <a:xfrm>
              <a:off x="0" y="7283"/>
              <a:ext cx="1009070" cy="100907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102408" t="-6322" b="-55604"/>
                </a:stretch>
              </a:blipFill>
            </p:spPr>
            <p:txBody>
              <a:bodyPr/>
              <a:lstStyle/>
              <a:p>
                <a:endParaRPr lang="en-GB"/>
              </a:p>
            </p:txBody>
          </p:sp>
        </p:grpSp>
        <p:sp>
          <p:nvSpPr>
            <p:cNvPr id="27" name="TextBox 27"/>
            <p:cNvSpPr txBox="1"/>
            <p:nvPr/>
          </p:nvSpPr>
          <p:spPr>
            <a:xfrm>
              <a:off x="1522335" y="-47625"/>
              <a:ext cx="6946872" cy="10600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Nikoletta Migka</a:t>
              </a:r>
            </a:p>
            <a:p>
              <a:pPr algn="just">
                <a:lnSpc>
                  <a:spcPts val="3299"/>
                </a:lnSpc>
              </a:pPr>
              <a:r>
                <a:rPr lang="en-US" sz="2356">
                  <a:solidFill>
                    <a:srgbClr val="0E322F"/>
                  </a:solidFill>
                  <a:latin typeface="TT Interphases"/>
                  <a:ea typeface="TT Interphases"/>
                  <a:cs typeface="TT Interphases"/>
                  <a:sym typeface="TT Interphases"/>
                </a:rPr>
                <a:t>Financial Manager</a:t>
              </a:r>
            </a:p>
          </p:txBody>
        </p:sp>
      </p:grpSp>
      <p:grpSp>
        <p:nvGrpSpPr>
          <p:cNvPr id="28" name="Group 28"/>
          <p:cNvGrpSpPr/>
          <p:nvPr/>
        </p:nvGrpSpPr>
        <p:grpSpPr>
          <a:xfrm>
            <a:off x="12292904" y="6429261"/>
            <a:ext cx="6347956" cy="1168858"/>
            <a:chOff x="0" y="0"/>
            <a:chExt cx="8463942" cy="1558477"/>
          </a:xfrm>
        </p:grpSpPr>
        <p:grpSp>
          <p:nvGrpSpPr>
            <p:cNvPr id="29" name="Group 29"/>
            <p:cNvGrpSpPr/>
            <p:nvPr/>
          </p:nvGrpSpPr>
          <p:grpSpPr>
            <a:xfrm>
              <a:off x="0" y="446042"/>
              <a:ext cx="1009070" cy="1009070"/>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93742" t="-2528" r="-70808" b="-109111"/>
                </a:stretch>
              </a:blipFill>
            </p:spPr>
            <p:txBody>
              <a:bodyPr/>
              <a:lstStyle/>
              <a:p>
                <a:endParaRPr lang="en-GB"/>
              </a:p>
            </p:txBody>
          </p:sp>
        </p:grpSp>
        <p:sp>
          <p:nvSpPr>
            <p:cNvPr id="31" name="TextBox 31"/>
            <p:cNvSpPr txBox="1"/>
            <p:nvPr/>
          </p:nvSpPr>
          <p:spPr>
            <a:xfrm>
              <a:off x="1517070" y="-47625"/>
              <a:ext cx="6946872" cy="16061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Luis Torres</a:t>
              </a:r>
            </a:p>
            <a:p>
              <a:pPr algn="l">
                <a:lnSpc>
                  <a:spcPts val="3299"/>
                </a:lnSpc>
              </a:pPr>
              <a:r>
                <a:rPr lang="en-US" sz="2356">
                  <a:solidFill>
                    <a:srgbClr val="0E322F"/>
                  </a:solidFill>
                  <a:latin typeface="TT Interphases"/>
                  <a:ea typeface="TT Interphases"/>
                  <a:cs typeface="TT Interphases"/>
                  <a:sym typeface="TT Interphases"/>
                </a:rPr>
                <a:t>Instructional Designer</a:t>
              </a:r>
            </a:p>
            <a:p>
              <a:pPr algn="l">
                <a:lnSpc>
                  <a:spcPts val="3299"/>
                </a:lnSpc>
              </a:pPr>
              <a:r>
                <a:rPr lang="en-US" sz="2356">
                  <a:solidFill>
                    <a:srgbClr val="0E322F"/>
                  </a:solidFill>
                  <a:latin typeface="TT Interphases"/>
                  <a:ea typeface="TT Interphases"/>
                  <a:cs typeface="TT Interphases"/>
                  <a:sym typeface="TT Interphases"/>
                </a:rPr>
                <a:t>&amp; eLearning Developer</a:t>
              </a:r>
            </a:p>
          </p:txBody>
        </p:sp>
      </p:grpSp>
      <p:grpSp>
        <p:nvGrpSpPr>
          <p:cNvPr id="32" name="Group 32"/>
          <p:cNvGrpSpPr/>
          <p:nvPr/>
        </p:nvGrpSpPr>
        <p:grpSpPr>
          <a:xfrm>
            <a:off x="12300802" y="4129062"/>
            <a:ext cx="6347956" cy="829700"/>
            <a:chOff x="0" y="0"/>
            <a:chExt cx="8463942" cy="1106267"/>
          </a:xfrm>
        </p:grpSpPr>
        <p:grpSp>
          <p:nvGrpSpPr>
            <p:cNvPr id="33" name="Group 33"/>
            <p:cNvGrpSpPr/>
            <p:nvPr/>
          </p:nvGrpSpPr>
          <p:grpSpPr>
            <a:xfrm>
              <a:off x="0" y="0"/>
              <a:ext cx="1009070" cy="1009070"/>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68104" t="-7586" r="-46639" b="-64208"/>
                </a:stretch>
              </a:blipFill>
            </p:spPr>
            <p:txBody>
              <a:bodyPr/>
              <a:lstStyle/>
              <a:p>
                <a:endParaRPr lang="en-GB"/>
              </a:p>
            </p:txBody>
          </p:sp>
        </p:grpSp>
        <p:sp>
          <p:nvSpPr>
            <p:cNvPr id="35" name="TextBox 35"/>
            <p:cNvSpPr txBox="1"/>
            <p:nvPr/>
          </p:nvSpPr>
          <p:spPr>
            <a:xfrm>
              <a:off x="1517070" y="46265"/>
              <a:ext cx="6946872" cy="10600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Dimitris Pirpiris</a:t>
              </a:r>
            </a:p>
            <a:p>
              <a:pPr algn="just">
                <a:lnSpc>
                  <a:spcPts val="3299"/>
                </a:lnSpc>
              </a:pPr>
              <a:r>
                <a:rPr lang="en-US" sz="2356">
                  <a:solidFill>
                    <a:srgbClr val="0E322F"/>
                  </a:solidFill>
                  <a:latin typeface="TT Interphases"/>
                  <a:ea typeface="TT Interphases"/>
                  <a:cs typeface="TT Interphases"/>
                  <a:sym typeface="TT Interphases"/>
                </a:rPr>
                <a:t>Software Engineer</a:t>
              </a:r>
            </a:p>
          </p:txBody>
        </p:sp>
      </p:grpSp>
      <p:grpSp>
        <p:nvGrpSpPr>
          <p:cNvPr id="36" name="Group 36"/>
          <p:cNvGrpSpPr/>
          <p:nvPr/>
        </p:nvGrpSpPr>
        <p:grpSpPr>
          <a:xfrm>
            <a:off x="6548360" y="3873038"/>
            <a:ext cx="6347956" cy="761013"/>
            <a:chOff x="0" y="0"/>
            <a:chExt cx="8463942" cy="1014684"/>
          </a:xfrm>
        </p:grpSpPr>
        <p:grpSp>
          <p:nvGrpSpPr>
            <p:cNvPr id="37" name="Group 37"/>
            <p:cNvGrpSpPr/>
            <p:nvPr/>
          </p:nvGrpSpPr>
          <p:grpSpPr>
            <a:xfrm>
              <a:off x="0" y="0"/>
              <a:ext cx="1009070" cy="1009070"/>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r="-60620" b="-28496"/>
                </a:stretch>
              </a:blipFill>
            </p:spPr>
            <p:txBody>
              <a:bodyPr/>
              <a:lstStyle/>
              <a:p>
                <a:endParaRPr lang="en-GB"/>
              </a:p>
            </p:txBody>
          </p:sp>
        </p:grpSp>
        <p:sp>
          <p:nvSpPr>
            <p:cNvPr id="39" name="TextBox 39"/>
            <p:cNvSpPr txBox="1"/>
            <p:nvPr/>
          </p:nvSpPr>
          <p:spPr>
            <a:xfrm>
              <a:off x="1517070" y="-45318"/>
              <a:ext cx="6946872" cy="10600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Lydia Vakoula</a:t>
              </a:r>
            </a:p>
            <a:p>
              <a:pPr algn="just">
                <a:lnSpc>
                  <a:spcPts val="3299"/>
                </a:lnSpc>
              </a:pPr>
              <a:r>
                <a:rPr lang="en-US" sz="2356">
                  <a:solidFill>
                    <a:srgbClr val="0E322F"/>
                  </a:solidFill>
                  <a:latin typeface="TT Interphases"/>
                  <a:ea typeface="TT Interphases"/>
                  <a:cs typeface="TT Interphases"/>
                  <a:sym typeface="TT Interphases"/>
                </a:rPr>
                <a:t>Project Manager</a:t>
              </a:r>
            </a:p>
          </p:txBody>
        </p:sp>
      </p:grpSp>
      <p:grpSp>
        <p:nvGrpSpPr>
          <p:cNvPr id="40" name="Group 40"/>
          <p:cNvGrpSpPr/>
          <p:nvPr/>
        </p:nvGrpSpPr>
        <p:grpSpPr>
          <a:xfrm>
            <a:off x="6574541" y="4972155"/>
            <a:ext cx="6347956" cy="761013"/>
            <a:chOff x="0" y="0"/>
            <a:chExt cx="8463942" cy="1014684"/>
          </a:xfrm>
        </p:grpSpPr>
        <p:grpSp>
          <p:nvGrpSpPr>
            <p:cNvPr id="41" name="Group 41"/>
            <p:cNvGrpSpPr/>
            <p:nvPr/>
          </p:nvGrpSpPr>
          <p:grpSpPr>
            <a:xfrm>
              <a:off x="0" y="0"/>
              <a:ext cx="1009070" cy="1009070"/>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54904" t="-3793" r="-69399" b="-75650"/>
                </a:stretch>
              </a:blipFill>
            </p:spPr>
            <p:txBody>
              <a:bodyPr/>
              <a:lstStyle/>
              <a:p>
                <a:endParaRPr lang="en-GB"/>
              </a:p>
            </p:txBody>
          </p:sp>
        </p:grpSp>
        <p:sp>
          <p:nvSpPr>
            <p:cNvPr id="43" name="TextBox 43"/>
            <p:cNvSpPr txBox="1"/>
            <p:nvPr/>
          </p:nvSpPr>
          <p:spPr>
            <a:xfrm>
              <a:off x="1517070" y="-45318"/>
              <a:ext cx="6946872" cy="10600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Odysseas Vlachonikolos</a:t>
              </a:r>
            </a:p>
            <a:p>
              <a:pPr algn="l">
                <a:lnSpc>
                  <a:spcPts val="3299"/>
                </a:lnSpc>
              </a:pPr>
              <a:r>
                <a:rPr lang="en-US" sz="2356">
                  <a:solidFill>
                    <a:srgbClr val="0E322F"/>
                  </a:solidFill>
                  <a:latin typeface="TT Interphases"/>
                  <a:ea typeface="TT Interphases"/>
                  <a:cs typeface="TT Interphases"/>
                  <a:sym typeface="TT Interphases"/>
                </a:rPr>
                <a:t>Project  Officer</a:t>
              </a:r>
            </a:p>
          </p:txBody>
        </p:sp>
      </p:grpSp>
      <p:grpSp>
        <p:nvGrpSpPr>
          <p:cNvPr id="44" name="Group 44"/>
          <p:cNvGrpSpPr/>
          <p:nvPr/>
        </p:nvGrpSpPr>
        <p:grpSpPr>
          <a:xfrm>
            <a:off x="6574541" y="6028443"/>
            <a:ext cx="6347956" cy="873048"/>
            <a:chOff x="0" y="0"/>
            <a:chExt cx="8463942" cy="1164064"/>
          </a:xfrm>
        </p:grpSpPr>
        <p:grpSp>
          <p:nvGrpSpPr>
            <p:cNvPr id="45" name="Group 45"/>
            <p:cNvGrpSpPr/>
            <p:nvPr/>
          </p:nvGrpSpPr>
          <p:grpSpPr>
            <a:xfrm>
              <a:off x="0" y="154994"/>
              <a:ext cx="1009070" cy="1009070"/>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l="-25000"/>
                </a:stretch>
              </a:blipFill>
            </p:spPr>
            <p:txBody>
              <a:bodyPr/>
              <a:lstStyle/>
              <a:p>
                <a:endParaRPr lang="en-GB"/>
              </a:p>
            </p:txBody>
          </p:sp>
        </p:grpSp>
        <p:sp>
          <p:nvSpPr>
            <p:cNvPr id="47" name="TextBox 47"/>
            <p:cNvSpPr txBox="1"/>
            <p:nvPr/>
          </p:nvSpPr>
          <p:spPr>
            <a:xfrm>
              <a:off x="1517070" y="-47625"/>
              <a:ext cx="6946872" cy="10600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Keida Mihai </a:t>
              </a:r>
            </a:p>
            <a:p>
              <a:pPr algn="just">
                <a:lnSpc>
                  <a:spcPts val="3299"/>
                </a:lnSpc>
              </a:pPr>
              <a:r>
                <a:rPr lang="en-US" sz="2356">
                  <a:solidFill>
                    <a:srgbClr val="0E322F"/>
                  </a:solidFill>
                  <a:latin typeface="TT Interphases"/>
                  <a:ea typeface="TT Interphases"/>
                  <a:cs typeface="TT Interphases"/>
                  <a:sym typeface="TT Interphases"/>
                </a:rPr>
                <a:t>Project  Officer</a:t>
              </a:r>
            </a:p>
          </p:txBody>
        </p:sp>
      </p:grpSp>
      <p:grpSp>
        <p:nvGrpSpPr>
          <p:cNvPr id="48" name="Group 48"/>
          <p:cNvGrpSpPr/>
          <p:nvPr/>
        </p:nvGrpSpPr>
        <p:grpSpPr>
          <a:xfrm>
            <a:off x="694127" y="7700603"/>
            <a:ext cx="6347956" cy="1168858"/>
            <a:chOff x="0" y="0"/>
            <a:chExt cx="8463942" cy="1558477"/>
          </a:xfrm>
        </p:grpSpPr>
        <p:grpSp>
          <p:nvGrpSpPr>
            <p:cNvPr id="49" name="Group 49"/>
            <p:cNvGrpSpPr/>
            <p:nvPr/>
          </p:nvGrpSpPr>
          <p:grpSpPr>
            <a:xfrm>
              <a:off x="0" y="247307"/>
              <a:ext cx="1009070" cy="1009070"/>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4"/>
                <a:stretch>
                  <a:fillRect l="-77695" t="-17702" r="-83308" b="-91101"/>
                </a:stretch>
              </a:blipFill>
            </p:spPr>
            <p:txBody>
              <a:bodyPr/>
              <a:lstStyle/>
              <a:p>
                <a:endParaRPr lang="en-GB"/>
              </a:p>
            </p:txBody>
          </p:sp>
        </p:grpSp>
        <p:sp>
          <p:nvSpPr>
            <p:cNvPr id="51" name="TextBox 51"/>
            <p:cNvSpPr txBox="1"/>
            <p:nvPr/>
          </p:nvSpPr>
          <p:spPr>
            <a:xfrm>
              <a:off x="1517070" y="-47625"/>
              <a:ext cx="6946872" cy="16061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Avra Sotiropoulou</a:t>
              </a:r>
            </a:p>
            <a:p>
              <a:pPr algn="l">
                <a:lnSpc>
                  <a:spcPts val="3299"/>
                </a:lnSpc>
              </a:pPr>
              <a:r>
                <a:rPr lang="en-US" sz="2356">
                  <a:solidFill>
                    <a:srgbClr val="0E322F"/>
                  </a:solidFill>
                  <a:latin typeface="TT Interphases"/>
                  <a:ea typeface="TT Interphases"/>
                  <a:cs typeface="TT Interphases"/>
                  <a:sym typeface="TT Interphases"/>
                </a:rPr>
                <a:t>Graphic Designer </a:t>
              </a:r>
            </a:p>
            <a:p>
              <a:pPr algn="l">
                <a:lnSpc>
                  <a:spcPts val="3299"/>
                </a:lnSpc>
              </a:pPr>
              <a:r>
                <a:rPr lang="en-US" sz="2356">
                  <a:solidFill>
                    <a:srgbClr val="0E322F"/>
                  </a:solidFill>
                  <a:latin typeface="TT Interphases"/>
                  <a:ea typeface="TT Interphases"/>
                  <a:cs typeface="TT Interphases"/>
                  <a:sym typeface="TT Interphases"/>
                </a:rPr>
                <a:t>&amp; Communication Officer</a:t>
              </a:r>
            </a:p>
          </p:txBody>
        </p:sp>
      </p:grpSp>
      <p:grpSp>
        <p:nvGrpSpPr>
          <p:cNvPr id="52" name="Group 52"/>
          <p:cNvGrpSpPr/>
          <p:nvPr/>
        </p:nvGrpSpPr>
        <p:grpSpPr>
          <a:xfrm>
            <a:off x="12300802" y="8079131"/>
            <a:ext cx="6347956" cy="759283"/>
            <a:chOff x="0" y="0"/>
            <a:chExt cx="8463942" cy="1012377"/>
          </a:xfrm>
        </p:grpSpPr>
        <p:grpSp>
          <p:nvGrpSpPr>
            <p:cNvPr id="53" name="Group 53"/>
            <p:cNvGrpSpPr/>
            <p:nvPr/>
          </p:nvGrpSpPr>
          <p:grpSpPr>
            <a:xfrm>
              <a:off x="0" y="0"/>
              <a:ext cx="1009070" cy="1009070"/>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l="-98707" t="-2528" b="-56437"/>
                </a:stretch>
              </a:blipFill>
            </p:spPr>
            <p:txBody>
              <a:bodyPr/>
              <a:lstStyle/>
              <a:p>
                <a:endParaRPr lang="en-GB"/>
              </a:p>
            </p:txBody>
          </p:sp>
        </p:grpSp>
        <p:sp>
          <p:nvSpPr>
            <p:cNvPr id="55" name="TextBox 55"/>
            <p:cNvSpPr txBox="1"/>
            <p:nvPr/>
          </p:nvSpPr>
          <p:spPr>
            <a:xfrm>
              <a:off x="1517070" y="-47625"/>
              <a:ext cx="6946872" cy="10600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Konstantina Kaoudi</a:t>
              </a:r>
            </a:p>
            <a:p>
              <a:pPr algn="l">
                <a:lnSpc>
                  <a:spcPts val="3299"/>
                </a:lnSpc>
              </a:pPr>
              <a:r>
                <a:rPr lang="en-US" sz="2356">
                  <a:solidFill>
                    <a:srgbClr val="0E322F"/>
                  </a:solidFill>
                  <a:latin typeface="TT Interphases"/>
                  <a:ea typeface="TT Interphases"/>
                  <a:cs typeface="TT Interphases"/>
                  <a:sym typeface="TT Interphases"/>
                </a:rPr>
                <a:t>Operations &amp;  Admin Officer</a:t>
              </a:r>
            </a:p>
          </p:txBody>
        </p:sp>
      </p:grpSp>
      <p:grpSp>
        <p:nvGrpSpPr>
          <p:cNvPr id="56" name="Group 56"/>
          <p:cNvGrpSpPr/>
          <p:nvPr/>
        </p:nvGrpSpPr>
        <p:grpSpPr>
          <a:xfrm>
            <a:off x="429066" y="188595"/>
            <a:ext cx="8538428" cy="900241"/>
            <a:chOff x="0" y="0"/>
            <a:chExt cx="11384571" cy="1200321"/>
          </a:xfrm>
        </p:grpSpPr>
        <p:sp>
          <p:nvSpPr>
            <p:cNvPr id="57" name="AutoShape 57"/>
            <p:cNvSpPr/>
            <p:nvPr/>
          </p:nvSpPr>
          <p:spPr>
            <a:xfrm>
              <a:off x="1813642" y="1187621"/>
              <a:ext cx="7757287" cy="0"/>
            </a:xfrm>
            <a:prstGeom prst="line">
              <a:avLst/>
            </a:prstGeom>
            <a:ln w="25400" cap="flat">
              <a:solidFill>
                <a:srgbClr val="285451"/>
              </a:solidFill>
              <a:prstDash val="solid"/>
              <a:headEnd type="none" w="sm" len="sm"/>
              <a:tailEnd type="none" w="sm" len="sm"/>
            </a:ln>
          </p:spPr>
          <p:txBody>
            <a:bodyPr/>
            <a:lstStyle/>
            <a:p>
              <a:endParaRPr lang="en-GB"/>
            </a:p>
          </p:txBody>
        </p:sp>
        <p:sp>
          <p:nvSpPr>
            <p:cNvPr id="58" name="Freeform 58"/>
            <p:cNvSpPr/>
            <p:nvPr/>
          </p:nvSpPr>
          <p:spPr>
            <a:xfrm>
              <a:off x="256611" y="162544"/>
              <a:ext cx="658820" cy="827285"/>
            </a:xfrm>
            <a:custGeom>
              <a:avLst/>
              <a:gdLst/>
              <a:ahLst/>
              <a:cxnLst/>
              <a:rect l="l" t="t" r="r" b="b"/>
              <a:pathLst>
                <a:path w="658820" h="827285">
                  <a:moveTo>
                    <a:pt x="0" y="0"/>
                  </a:moveTo>
                  <a:lnTo>
                    <a:pt x="658819" y="0"/>
                  </a:lnTo>
                  <a:lnTo>
                    <a:pt x="658819" y="827285"/>
                  </a:lnTo>
                  <a:lnTo>
                    <a:pt x="0" y="82728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59" name="TextBox 59"/>
            <p:cNvSpPr txBox="1"/>
            <p:nvPr/>
          </p:nvSpPr>
          <p:spPr>
            <a:xfrm>
              <a:off x="0" y="-85725"/>
              <a:ext cx="11384571" cy="1053465"/>
            </a:xfrm>
            <a:prstGeom prst="rect">
              <a:avLst/>
            </a:prstGeom>
          </p:spPr>
          <p:txBody>
            <a:bodyPr lIns="0" tIns="0" rIns="0" bIns="0" rtlCol="0" anchor="t">
              <a:spAutoFit/>
            </a:bodyPr>
            <a:lstStyle/>
            <a:p>
              <a:pPr algn="ctr">
                <a:lnSpc>
                  <a:spcPts val="6719"/>
                </a:lnSpc>
              </a:pPr>
              <a:r>
                <a:rPr lang="en-US" sz="4800" spc="-96">
                  <a:solidFill>
                    <a:srgbClr val="285451"/>
                  </a:solidFill>
                  <a:latin typeface="TT Hoves"/>
                  <a:ea typeface="TT Hoves"/>
                  <a:cs typeface="TT Hoves"/>
                  <a:sym typeface="TT Hoves"/>
                </a:rPr>
                <a:t>Meet Our Stellar Team</a:t>
              </a:r>
            </a:p>
          </p:txBody>
        </p:sp>
      </p:grpSp>
      <p:grpSp>
        <p:nvGrpSpPr>
          <p:cNvPr id="60" name="Group 60"/>
          <p:cNvGrpSpPr/>
          <p:nvPr/>
        </p:nvGrpSpPr>
        <p:grpSpPr>
          <a:xfrm>
            <a:off x="708064" y="6455546"/>
            <a:ext cx="6303492" cy="759283"/>
            <a:chOff x="0" y="0"/>
            <a:chExt cx="8404656" cy="1012377"/>
          </a:xfrm>
        </p:grpSpPr>
        <p:grpSp>
          <p:nvGrpSpPr>
            <p:cNvPr id="61" name="Group 61"/>
            <p:cNvGrpSpPr/>
            <p:nvPr/>
          </p:nvGrpSpPr>
          <p:grpSpPr>
            <a:xfrm>
              <a:off x="0" y="0"/>
              <a:ext cx="1009070" cy="1009070"/>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8"/>
                <a:stretch>
                  <a:fillRect l="-90185" t="-7586" r="-64342" b="-96035"/>
                </a:stretch>
              </a:blipFill>
            </p:spPr>
            <p:txBody>
              <a:bodyPr/>
              <a:lstStyle/>
              <a:p>
                <a:endParaRPr lang="en-GB"/>
              </a:p>
            </p:txBody>
          </p:sp>
        </p:grpSp>
        <p:sp>
          <p:nvSpPr>
            <p:cNvPr id="63" name="TextBox 63"/>
            <p:cNvSpPr txBox="1"/>
            <p:nvPr/>
          </p:nvSpPr>
          <p:spPr>
            <a:xfrm>
              <a:off x="1457784" y="-47625"/>
              <a:ext cx="6946872" cy="10600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Kostas Kazantzidis</a:t>
              </a:r>
            </a:p>
            <a:p>
              <a:pPr algn="l">
                <a:lnSpc>
                  <a:spcPts val="3299"/>
                </a:lnSpc>
              </a:pPr>
              <a:r>
                <a:rPr lang="en-US" sz="2356">
                  <a:solidFill>
                    <a:srgbClr val="0E322F"/>
                  </a:solidFill>
                  <a:latin typeface="TT Interphases"/>
                  <a:ea typeface="TT Interphases"/>
                  <a:cs typeface="TT Interphases"/>
                  <a:sym typeface="TT Interphases"/>
                </a:rPr>
                <a:t> Project &amp; Development Manager</a:t>
              </a:r>
            </a:p>
          </p:txBody>
        </p:sp>
      </p:grpSp>
      <p:grpSp>
        <p:nvGrpSpPr>
          <p:cNvPr id="64" name="Group 64"/>
          <p:cNvGrpSpPr/>
          <p:nvPr/>
        </p:nvGrpSpPr>
        <p:grpSpPr>
          <a:xfrm>
            <a:off x="6574541" y="2647970"/>
            <a:ext cx="6347956" cy="759283"/>
            <a:chOff x="0" y="0"/>
            <a:chExt cx="8463942" cy="1012377"/>
          </a:xfrm>
        </p:grpSpPr>
        <p:grpSp>
          <p:nvGrpSpPr>
            <p:cNvPr id="65" name="Group 65"/>
            <p:cNvGrpSpPr/>
            <p:nvPr/>
          </p:nvGrpSpPr>
          <p:grpSpPr>
            <a:xfrm>
              <a:off x="0" y="0"/>
              <a:ext cx="1009070" cy="1009070"/>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9"/>
                <a:stretch>
                  <a:fillRect l="-105492" t="-7586" b="-56807"/>
                </a:stretch>
              </a:blipFill>
            </p:spPr>
            <p:txBody>
              <a:bodyPr/>
              <a:lstStyle/>
              <a:p>
                <a:endParaRPr lang="en-GB"/>
              </a:p>
            </p:txBody>
          </p:sp>
        </p:grpSp>
        <p:sp>
          <p:nvSpPr>
            <p:cNvPr id="67" name="TextBox 67"/>
            <p:cNvSpPr txBox="1"/>
            <p:nvPr/>
          </p:nvSpPr>
          <p:spPr>
            <a:xfrm>
              <a:off x="1517070" y="-47625"/>
              <a:ext cx="6946872" cy="10600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Pantelis Kouvelis</a:t>
              </a:r>
            </a:p>
            <a:p>
              <a:pPr algn="l">
                <a:lnSpc>
                  <a:spcPts val="3299"/>
                </a:lnSpc>
              </a:pPr>
              <a:r>
                <a:rPr lang="en-US" sz="2356">
                  <a:solidFill>
                    <a:srgbClr val="0E322F"/>
                  </a:solidFill>
                  <a:latin typeface="TT Interphases"/>
                  <a:ea typeface="TT Interphases"/>
                  <a:cs typeface="TT Interphases"/>
                  <a:sym typeface="TT Interphases"/>
                </a:rPr>
                <a:t>Lead Project  Manager</a:t>
              </a:r>
            </a:p>
          </p:txBody>
        </p:sp>
      </p:grpSp>
      <p:grpSp>
        <p:nvGrpSpPr>
          <p:cNvPr id="68" name="Group 68"/>
          <p:cNvGrpSpPr/>
          <p:nvPr/>
        </p:nvGrpSpPr>
        <p:grpSpPr>
          <a:xfrm>
            <a:off x="6546075" y="8214994"/>
            <a:ext cx="5081019" cy="1043306"/>
            <a:chOff x="0" y="0"/>
            <a:chExt cx="6774692" cy="1391074"/>
          </a:xfrm>
        </p:grpSpPr>
        <p:grpSp>
          <p:nvGrpSpPr>
            <p:cNvPr id="69" name="Group 69"/>
            <p:cNvGrpSpPr/>
            <p:nvPr/>
          </p:nvGrpSpPr>
          <p:grpSpPr>
            <a:xfrm>
              <a:off x="0" y="297742"/>
              <a:ext cx="1093332" cy="1093332"/>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0"/>
                <a:stretch>
                  <a:fillRect l="-54517" t="-5737" r="-42072" b="-43178"/>
                </a:stretch>
              </a:blipFill>
            </p:spPr>
            <p:txBody>
              <a:bodyPr/>
              <a:lstStyle/>
              <a:p>
                <a:endParaRPr lang="en-GB"/>
              </a:p>
            </p:txBody>
          </p:sp>
        </p:grpSp>
        <p:sp>
          <p:nvSpPr>
            <p:cNvPr id="71" name="TextBox 71"/>
            <p:cNvSpPr txBox="1"/>
            <p:nvPr/>
          </p:nvSpPr>
          <p:spPr>
            <a:xfrm>
              <a:off x="1460982" y="-47625"/>
              <a:ext cx="5313709" cy="1060002"/>
            </a:xfrm>
            <a:prstGeom prst="rect">
              <a:avLst/>
            </a:prstGeom>
          </p:spPr>
          <p:txBody>
            <a:bodyPr lIns="0" tIns="0" rIns="0" bIns="0" rtlCol="0" anchor="t">
              <a:spAutoFit/>
            </a:bodyPr>
            <a:lstStyle/>
            <a:p>
              <a:pPr algn="l">
                <a:lnSpc>
                  <a:spcPts val="3299"/>
                </a:lnSpc>
              </a:pPr>
              <a:r>
                <a:rPr lang="en-US" sz="2356" b="1">
                  <a:solidFill>
                    <a:srgbClr val="0E322F"/>
                  </a:solidFill>
                  <a:latin typeface="TT Interphases Bold"/>
                  <a:ea typeface="TT Interphases Bold"/>
                  <a:cs typeface="TT Interphases Bold"/>
                  <a:sym typeface="TT Interphases Bold"/>
                </a:rPr>
                <a:t>Orestis Panagiotakopoulos</a:t>
              </a:r>
            </a:p>
            <a:p>
              <a:pPr algn="l">
                <a:lnSpc>
                  <a:spcPts val="3299"/>
                </a:lnSpc>
              </a:pPr>
              <a:r>
                <a:rPr lang="en-US" sz="2356">
                  <a:solidFill>
                    <a:srgbClr val="0E322F"/>
                  </a:solidFill>
                  <a:latin typeface="TT Interphases"/>
                  <a:ea typeface="TT Interphases"/>
                  <a:cs typeface="TT Interphases"/>
                  <a:sym typeface="TT Interphases"/>
                </a:rPr>
                <a:t>Project Officer</a:t>
              </a:r>
            </a:p>
          </p:txBody>
        </p:sp>
      </p:grpSp>
      <p:grpSp>
        <p:nvGrpSpPr>
          <p:cNvPr id="72" name="Group 72"/>
          <p:cNvGrpSpPr/>
          <p:nvPr/>
        </p:nvGrpSpPr>
        <p:grpSpPr>
          <a:xfrm>
            <a:off x="724654" y="5149771"/>
            <a:ext cx="5552530" cy="819999"/>
            <a:chOff x="0" y="0"/>
            <a:chExt cx="7403373" cy="1093332"/>
          </a:xfrm>
        </p:grpSpPr>
        <p:grpSp>
          <p:nvGrpSpPr>
            <p:cNvPr id="73" name="Group 73"/>
            <p:cNvGrpSpPr/>
            <p:nvPr/>
          </p:nvGrpSpPr>
          <p:grpSpPr>
            <a:xfrm>
              <a:off x="0" y="0"/>
              <a:ext cx="1093332" cy="1093332"/>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1"/>
                <a:stretch>
                  <a:fillRect l="-25000"/>
                </a:stretch>
              </a:blipFill>
            </p:spPr>
            <p:txBody>
              <a:bodyPr/>
              <a:lstStyle/>
              <a:p>
                <a:endParaRPr lang="en-GB"/>
              </a:p>
            </p:txBody>
          </p:sp>
        </p:grpSp>
        <p:sp>
          <p:nvSpPr>
            <p:cNvPr id="75" name="TextBox 75"/>
            <p:cNvSpPr txBox="1"/>
            <p:nvPr/>
          </p:nvSpPr>
          <p:spPr>
            <a:xfrm>
              <a:off x="1413432" y="-18126"/>
              <a:ext cx="5989940" cy="10600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Olga Karamichailidou </a:t>
              </a:r>
            </a:p>
            <a:p>
              <a:pPr algn="l">
                <a:lnSpc>
                  <a:spcPts val="3299"/>
                </a:lnSpc>
              </a:pPr>
              <a:r>
                <a:rPr lang="en-US" sz="2356">
                  <a:solidFill>
                    <a:srgbClr val="0E322F"/>
                  </a:solidFill>
                  <a:latin typeface="TT Interphases"/>
                  <a:ea typeface="TT Interphases"/>
                  <a:cs typeface="TT Interphases"/>
                  <a:sym typeface="TT Interphases"/>
                </a:rPr>
                <a:t>Project &amp; Development Manager</a:t>
              </a:r>
            </a:p>
          </p:txBody>
        </p:sp>
      </p:grpSp>
      <p:grpSp>
        <p:nvGrpSpPr>
          <p:cNvPr id="76" name="Group 76"/>
          <p:cNvGrpSpPr/>
          <p:nvPr/>
        </p:nvGrpSpPr>
        <p:grpSpPr>
          <a:xfrm>
            <a:off x="724654" y="3900362"/>
            <a:ext cx="6286901" cy="759283"/>
            <a:chOff x="0" y="0"/>
            <a:chExt cx="8382535" cy="1012377"/>
          </a:xfrm>
        </p:grpSpPr>
        <p:grpSp>
          <p:nvGrpSpPr>
            <p:cNvPr id="77" name="Group 77"/>
            <p:cNvGrpSpPr/>
            <p:nvPr/>
          </p:nvGrpSpPr>
          <p:grpSpPr>
            <a:xfrm>
              <a:off x="0" y="0"/>
              <a:ext cx="964829" cy="964829"/>
              <a:chOff x="0" y="0"/>
              <a:chExt cx="812800" cy="812800"/>
            </a:xfrm>
          </p:grpSpPr>
          <p:sp>
            <p:nvSpPr>
              <p:cNvPr id="78" name="Freeform 7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2"/>
                <a:stretch>
                  <a:fillRect l="-38754" r="-46882" b="-48510"/>
                </a:stretch>
              </a:blipFill>
            </p:spPr>
            <p:txBody>
              <a:bodyPr/>
              <a:lstStyle/>
              <a:p>
                <a:endParaRPr lang="en-GB"/>
              </a:p>
            </p:txBody>
          </p:sp>
        </p:grpSp>
        <p:sp>
          <p:nvSpPr>
            <p:cNvPr id="79" name="TextBox 79"/>
            <p:cNvSpPr txBox="1"/>
            <p:nvPr/>
          </p:nvSpPr>
          <p:spPr>
            <a:xfrm>
              <a:off x="1435664" y="-47625"/>
              <a:ext cx="6946872" cy="10600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Stergios  Nakas </a:t>
              </a:r>
            </a:p>
            <a:p>
              <a:pPr algn="just">
                <a:lnSpc>
                  <a:spcPts val="3299"/>
                </a:lnSpc>
              </a:pPr>
              <a:r>
                <a:rPr lang="en-US" sz="2356">
                  <a:solidFill>
                    <a:srgbClr val="0E322F"/>
                  </a:solidFill>
                  <a:latin typeface="TT Interphases"/>
                  <a:ea typeface="TT Interphases"/>
                  <a:cs typeface="TT Interphases"/>
                  <a:sym typeface="TT Interphases"/>
                </a:rPr>
                <a:t>Financial Officer </a:t>
              </a:r>
            </a:p>
          </p:txBody>
        </p:sp>
      </p:grpSp>
      <p:sp>
        <p:nvSpPr>
          <p:cNvPr id="80" name="TextBox 80"/>
          <p:cNvSpPr txBox="1"/>
          <p:nvPr/>
        </p:nvSpPr>
        <p:spPr>
          <a:xfrm rot="5400000">
            <a:off x="16380863" y="5477917"/>
            <a:ext cx="2906445" cy="639444"/>
          </a:xfrm>
          <a:prstGeom prst="rect">
            <a:avLst/>
          </a:prstGeom>
        </p:spPr>
        <p:txBody>
          <a:bodyPr lIns="0" tIns="0" rIns="0" bIns="0" rtlCol="0" anchor="t">
            <a:spAutoFit/>
          </a:bodyPr>
          <a:lstStyle/>
          <a:p>
            <a:pPr algn="l">
              <a:lnSpc>
                <a:spcPts val="5180"/>
              </a:lnSpc>
            </a:pPr>
            <a:r>
              <a:rPr lang="en-US" sz="3700" spc="-74">
                <a:solidFill>
                  <a:srgbClr val="285451"/>
                </a:solidFill>
                <a:latin typeface="TT Hoves"/>
                <a:ea typeface="TT Hoves"/>
                <a:cs typeface="TT Hoves"/>
                <a:sym typeface="TT Hoves"/>
              </a:rPr>
              <a:t>Team’s Profile</a:t>
            </a:r>
          </a:p>
        </p:txBody>
      </p:sp>
      <p:grpSp>
        <p:nvGrpSpPr>
          <p:cNvPr id="81" name="Group 81"/>
          <p:cNvGrpSpPr/>
          <p:nvPr/>
        </p:nvGrpSpPr>
        <p:grpSpPr>
          <a:xfrm>
            <a:off x="12292904" y="5423103"/>
            <a:ext cx="6347956" cy="829700"/>
            <a:chOff x="0" y="0"/>
            <a:chExt cx="8463942" cy="1106267"/>
          </a:xfrm>
        </p:grpSpPr>
        <p:grpSp>
          <p:nvGrpSpPr>
            <p:cNvPr id="82" name="Group 82"/>
            <p:cNvGrpSpPr/>
            <p:nvPr/>
          </p:nvGrpSpPr>
          <p:grpSpPr>
            <a:xfrm>
              <a:off x="0" y="0"/>
              <a:ext cx="1009070" cy="1009070"/>
              <a:chOff x="0" y="0"/>
              <a:chExt cx="812800" cy="812800"/>
            </a:xfrm>
          </p:grpSpPr>
          <p:sp>
            <p:nvSpPr>
              <p:cNvPr id="83" name="Freeform 8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3"/>
                <a:stretch>
                  <a:fillRect l="-49373" t="-11438" r="-35377" b="-36361"/>
                </a:stretch>
              </a:blipFill>
            </p:spPr>
            <p:txBody>
              <a:bodyPr/>
              <a:lstStyle/>
              <a:p>
                <a:endParaRPr lang="en-GB"/>
              </a:p>
            </p:txBody>
          </p:sp>
        </p:grpSp>
        <p:sp>
          <p:nvSpPr>
            <p:cNvPr id="84" name="TextBox 84"/>
            <p:cNvSpPr txBox="1"/>
            <p:nvPr/>
          </p:nvSpPr>
          <p:spPr>
            <a:xfrm>
              <a:off x="1517070" y="46265"/>
              <a:ext cx="6946872" cy="1060002"/>
            </a:xfrm>
            <a:prstGeom prst="rect">
              <a:avLst/>
            </a:prstGeom>
          </p:spPr>
          <p:txBody>
            <a:bodyPr lIns="0" tIns="0" rIns="0" bIns="0" rtlCol="0" anchor="t">
              <a:spAutoFit/>
            </a:bodyPr>
            <a:lstStyle/>
            <a:p>
              <a:pPr algn="just">
                <a:lnSpc>
                  <a:spcPts val="3299"/>
                </a:lnSpc>
              </a:pPr>
              <a:r>
                <a:rPr lang="en-US" sz="2356" b="1">
                  <a:solidFill>
                    <a:srgbClr val="0E322F"/>
                  </a:solidFill>
                  <a:latin typeface="TT Interphases Bold"/>
                  <a:ea typeface="TT Interphases Bold"/>
                  <a:cs typeface="TT Interphases Bold"/>
                  <a:sym typeface="TT Interphases Bold"/>
                </a:rPr>
                <a:t>Panagiotis Argyropoulos </a:t>
              </a:r>
            </a:p>
            <a:p>
              <a:pPr algn="just">
                <a:lnSpc>
                  <a:spcPts val="3299"/>
                </a:lnSpc>
              </a:pPr>
              <a:r>
                <a:rPr lang="en-US" sz="2356">
                  <a:solidFill>
                    <a:srgbClr val="0E322F"/>
                  </a:solidFill>
                  <a:latin typeface="TT Interphases"/>
                  <a:ea typeface="TT Interphases"/>
                  <a:cs typeface="TT Interphases"/>
                  <a:sym typeface="TT Interphases"/>
                </a:rPr>
                <a:t>Software Engineer</a:t>
              </a:r>
            </a:p>
          </p:txBody>
        </p:sp>
      </p:grpSp>
      <p:sp>
        <p:nvSpPr>
          <p:cNvPr id="85" name="TextBox 85"/>
          <p:cNvSpPr txBox="1"/>
          <p:nvPr/>
        </p:nvSpPr>
        <p:spPr>
          <a:xfrm>
            <a:off x="8333386" y="247383"/>
            <a:ext cx="8768533" cy="674193"/>
          </a:xfrm>
          <a:prstGeom prst="rect">
            <a:avLst/>
          </a:prstGeom>
        </p:spPr>
        <p:txBody>
          <a:bodyPr lIns="0" tIns="0" rIns="0" bIns="0" rtlCol="0" anchor="t">
            <a:spAutoFit/>
          </a:bodyPr>
          <a:lstStyle/>
          <a:p>
            <a:pPr algn="ctr">
              <a:lnSpc>
                <a:spcPts val="2739"/>
              </a:lnSpc>
            </a:pPr>
            <a:r>
              <a:rPr lang="en-US" sz="1956" b="1">
                <a:solidFill>
                  <a:srgbClr val="0E322F"/>
                </a:solidFill>
                <a:latin typeface="TT Interphases Bold"/>
                <a:ea typeface="TT Interphases Bold"/>
                <a:cs typeface="TT Interphases Bold"/>
                <a:sym typeface="TT Interphases Bold"/>
              </a:rPr>
              <a:t>At ReadLab, we're not just a team! We're a driving force for innovation and transformation in the business world.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05273"/>
            <a:chOff x="0" y="0"/>
            <a:chExt cx="4816593" cy="475463"/>
          </a:xfrm>
        </p:grpSpPr>
        <p:sp>
          <p:nvSpPr>
            <p:cNvPr id="3" name="Freeform 3"/>
            <p:cNvSpPr/>
            <p:nvPr/>
          </p:nvSpPr>
          <p:spPr>
            <a:xfrm>
              <a:off x="0" y="0"/>
              <a:ext cx="4816592" cy="475463"/>
            </a:xfrm>
            <a:custGeom>
              <a:avLst/>
              <a:gdLst/>
              <a:ahLst/>
              <a:cxnLst/>
              <a:rect l="l" t="t" r="r" b="b"/>
              <a:pathLst>
                <a:path w="4816592" h="475463">
                  <a:moveTo>
                    <a:pt x="4233" y="0"/>
                  </a:moveTo>
                  <a:lnTo>
                    <a:pt x="4812359" y="0"/>
                  </a:lnTo>
                  <a:cubicBezTo>
                    <a:pt x="4813482" y="0"/>
                    <a:pt x="4814558" y="446"/>
                    <a:pt x="4815353" y="1240"/>
                  </a:cubicBezTo>
                  <a:cubicBezTo>
                    <a:pt x="4816146" y="2034"/>
                    <a:pt x="4816592" y="3111"/>
                    <a:pt x="4816592" y="4233"/>
                  </a:cubicBezTo>
                  <a:lnTo>
                    <a:pt x="4816592" y="471230"/>
                  </a:lnTo>
                  <a:cubicBezTo>
                    <a:pt x="4816592" y="472352"/>
                    <a:pt x="4816146" y="473429"/>
                    <a:pt x="4815353" y="474223"/>
                  </a:cubicBezTo>
                  <a:cubicBezTo>
                    <a:pt x="4814558" y="475017"/>
                    <a:pt x="4813482" y="475463"/>
                    <a:pt x="4812359" y="475463"/>
                  </a:cubicBezTo>
                  <a:lnTo>
                    <a:pt x="4233" y="475463"/>
                  </a:lnTo>
                  <a:cubicBezTo>
                    <a:pt x="3111" y="475463"/>
                    <a:pt x="2034" y="475017"/>
                    <a:pt x="1240" y="474223"/>
                  </a:cubicBezTo>
                  <a:cubicBezTo>
                    <a:pt x="446" y="473429"/>
                    <a:pt x="0" y="472352"/>
                    <a:pt x="0" y="471230"/>
                  </a:cubicBezTo>
                  <a:lnTo>
                    <a:pt x="0" y="4233"/>
                  </a:lnTo>
                  <a:cubicBezTo>
                    <a:pt x="0" y="3111"/>
                    <a:pt x="446" y="2034"/>
                    <a:pt x="1240" y="1240"/>
                  </a:cubicBezTo>
                  <a:cubicBezTo>
                    <a:pt x="2034" y="446"/>
                    <a:pt x="3111" y="0"/>
                    <a:pt x="4233" y="0"/>
                  </a:cubicBezTo>
                  <a:close/>
                </a:path>
              </a:pathLst>
            </a:custGeom>
            <a:solidFill>
              <a:srgbClr val="285451"/>
            </a:solidFill>
          </p:spPr>
          <p:txBody>
            <a:bodyPr/>
            <a:lstStyle/>
            <a:p>
              <a:endParaRPr lang="en-GB"/>
            </a:p>
          </p:txBody>
        </p:sp>
        <p:sp>
          <p:nvSpPr>
            <p:cNvPr id="4" name="TextBox 4"/>
            <p:cNvSpPr txBox="1"/>
            <p:nvPr/>
          </p:nvSpPr>
          <p:spPr>
            <a:xfrm>
              <a:off x="0" y="-57150"/>
              <a:ext cx="4816593" cy="532613"/>
            </a:xfrm>
            <a:prstGeom prst="rect">
              <a:avLst/>
            </a:prstGeom>
          </p:spPr>
          <p:txBody>
            <a:bodyPr lIns="50800" tIns="50800" rIns="50800" bIns="50800" rtlCol="0" anchor="ctr"/>
            <a:lstStyle/>
            <a:p>
              <a:pPr algn="ctr">
                <a:lnSpc>
                  <a:spcPts val="3626"/>
                </a:lnSpc>
              </a:pPr>
              <a:endParaRPr/>
            </a:p>
          </p:txBody>
        </p:sp>
      </p:grpSp>
      <p:sp>
        <p:nvSpPr>
          <p:cNvPr id="5" name="Freeform 5"/>
          <p:cNvSpPr/>
          <p:nvPr/>
        </p:nvSpPr>
        <p:spPr>
          <a:xfrm>
            <a:off x="12895754" y="207423"/>
            <a:ext cx="4250640" cy="1257481"/>
          </a:xfrm>
          <a:custGeom>
            <a:avLst/>
            <a:gdLst/>
            <a:ahLst/>
            <a:cxnLst/>
            <a:rect l="l" t="t" r="r" b="b"/>
            <a:pathLst>
              <a:path w="4250640" h="1257481">
                <a:moveTo>
                  <a:pt x="0" y="0"/>
                </a:moveTo>
                <a:lnTo>
                  <a:pt x="4250639" y="0"/>
                </a:lnTo>
                <a:lnTo>
                  <a:pt x="4250639" y="1257481"/>
                </a:lnTo>
                <a:lnTo>
                  <a:pt x="0" y="1257481"/>
                </a:lnTo>
                <a:lnTo>
                  <a:pt x="0" y="0"/>
                </a:lnTo>
                <a:close/>
              </a:path>
            </a:pathLst>
          </a:custGeom>
          <a:blipFill>
            <a:blip r:embed="rId2"/>
            <a:stretch>
              <a:fillRect/>
            </a:stretch>
          </a:blipFill>
        </p:spPr>
        <p:txBody>
          <a:bodyPr/>
          <a:lstStyle/>
          <a:p>
            <a:endParaRPr lang="en-GB"/>
          </a:p>
        </p:txBody>
      </p:sp>
      <p:sp>
        <p:nvSpPr>
          <p:cNvPr id="6" name="Freeform 6"/>
          <p:cNvSpPr/>
          <p:nvPr/>
        </p:nvSpPr>
        <p:spPr>
          <a:xfrm>
            <a:off x="-12290" y="1831876"/>
            <a:ext cx="18426781" cy="18426781"/>
          </a:xfrm>
          <a:custGeom>
            <a:avLst/>
            <a:gdLst/>
            <a:ahLst/>
            <a:cxnLst/>
            <a:rect l="l" t="t" r="r" b="b"/>
            <a:pathLst>
              <a:path w="18426781" h="18426781">
                <a:moveTo>
                  <a:pt x="0" y="0"/>
                </a:moveTo>
                <a:lnTo>
                  <a:pt x="18426780" y="0"/>
                </a:lnTo>
                <a:lnTo>
                  <a:pt x="18426780" y="18426781"/>
                </a:lnTo>
                <a:lnTo>
                  <a:pt x="0" y="18426781"/>
                </a:lnTo>
                <a:lnTo>
                  <a:pt x="0" y="0"/>
                </a:lnTo>
                <a:close/>
              </a:path>
            </a:pathLst>
          </a:custGeom>
          <a:blipFill>
            <a:blip r:embed="rId3">
              <a:alphaModFix amt="32999"/>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9" name="Freeform 9"/>
          <p:cNvSpPr/>
          <p:nvPr/>
        </p:nvSpPr>
        <p:spPr>
          <a:xfrm>
            <a:off x="11310125" y="6602408"/>
            <a:ext cx="803217" cy="575304"/>
          </a:xfrm>
          <a:custGeom>
            <a:avLst/>
            <a:gdLst/>
            <a:ahLst/>
            <a:cxnLst/>
            <a:rect l="l" t="t" r="r" b="b"/>
            <a:pathLst>
              <a:path w="803217" h="575304">
                <a:moveTo>
                  <a:pt x="0" y="0"/>
                </a:moveTo>
                <a:lnTo>
                  <a:pt x="803217" y="0"/>
                </a:lnTo>
                <a:lnTo>
                  <a:pt x="803217" y="575304"/>
                </a:lnTo>
                <a:lnTo>
                  <a:pt x="0" y="5753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TextBox 10"/>
          <p:cNvSpPr txBox="1"/>
          <p:nvPr/>
        </p:nvSpPr>
        <p:spPr>
          <a:xfrm>
            <a:off x="1905000" y="4033926"/>
            <a:ext cx="10820400" cy="1848776"/>
          </a:xfrm>
          <a:prstGeom prst="rect">
            <a:avLst/>
          </a:prstGeom>
        </p:spPr>
        <p:txBody>
          <a:bodyPr wrap="square" lIns="0" tIns="0" rIns="0" bIns="0" rtlCol="0" anchor="t">
            <a:spAutoFit/>
          </a:bodyPr>
          <a:lstStyle/>
          <a:p>
            <a:pPr algn="ctr">
              <a:lnSpc>
                <a:spcPts val="7534"/>
              </a:lnSpc>
              <a:spcBef>
                <a:spcPct val="0"/>
              </a:spcBef>
            </a:pPr>
            <a:r>
              <a:rPr lang="en-US" sz="5381" dirty="0">
                <a:solidFill>
                  <a:srgbClr val="285451"/>
                </a:solidFill>
                <a:latin typeface="TT Interphases"/>
                <a:ea typeface="TT Interphases"/>
                <a:cs typeface="TT Interphases"/>
                <a:sym typeface="TT Interphases"/>
              </a:rPr>
              <a:t>Pantelis Kouvelis</a:t>
            </a:r>
          </a:p>
          <a:p>
            <a:pPr algn="ctr">
              <a:lnSpc>
                <a:spcPts val="7534"/>
              </a:lnSpc>
              <a:spcBef>
                <a:spcPct val="0"/>
              </a:spcBef>
            </a:pPr>
            <a:r>
              <a:rPr lang="en-US" sz="5381" dirty="0">
                <a:solidFill>
                  <a:srgbClr val="285451"/>
                </a:solidFill>
                <a:latin typeface="TT Interphases"/>
                <a:ea typeface="TT Interphases"/>
                <a:cs typeface="TT Interphases"/>
                <a:sym typeface="TT Interphases"/>
              </a:rPr>
              <a:t>Lead Project Manager</a:t>
            </a:r>
          </a:p>
        </p:txBody>
      </p:sp>
      <p:sp>
        <p:nvSpPr>
          <p:cNvPr id="11" name="TextBox 11"/>
          <p:cNvSpPr txBox="1"/>
          <p:nvPr/>
        </p:nvSpPr>
        <p:spPr>
          <a:xfrm>
            <a:off x="4000500" y="6294425"/>
            <a:ext cx="6629400" cy="886974"/>
          </a:xfrm>
          <a:prstGeom prst="rect">
            <a:avLst/>
          </a:prstGeom>
        </p:spPr>
        <p:txBody>
          <a:bodyPr wrap="square" lIns="0" tIns="0" rIns="0" bIns="0" rtlCol="0" anchor="t">
            <a:spAutoFit/>
          </a:bodyPr>
          <a:lstStyle/>
          <a:p>
            <a:pPr algn="ctr">
              <a:lnSpc>
                <a:spcPts val="7534"/>
              </a:lnSpc>
              <a:spcBef>
                <a:spcPct val="0"/>
              </a:spcBef>
            </a:pPr>
            <a:r>
              <a:rPr lang="en-US" sz="5381" dirty="0">
                <a:solidFill>
                  <a:srgbClr val="285451"/>
                </a:solidFill>
                <a:latin typeface="TT Interphases"/>
                <a:ea typeface="TT Interphases"/>
                <a:cs typeface="TT Interphases"/>
                <a:sym typeface="TT Interphases"/>
              </a:rPr>
              <a:t>pantelis@read-lab.eu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613</Words>
  <Application>Microsoft Office PowerPoint</Application>
  <PresentationFormat>Custom</PresentationFormat>
  <Paragraphs>97</Paragraphs>
  <Slides>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vt:i4>
      </vt:variant>
    </vt:vector>
  </HeadingPairs>
  <TitlesOfParts>
    <vt:vector size="16" baseType="lpstr">
      <vt:lpstr>TT Interphases Bold</vt:lpstr>
      <vt:lpstr>Calibri</vt:lpstr>
      <vt:lpstr>TT Hoves Bold</vt:lpstr>
      <vt:lpstr>Canva Sans Bold</vt:lpstr>
      <vt:lpstr>TT Hoves</vt:lpstr>
      <vt:lpstr>Code Pro</vt:lpstr>
      <vt:lpstr>TT Interphases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updates Feb 20th 26 The  ATH ReadLab Presentation Who We Are</dc:title>
  <dc:creator>Pantelis Kouvelis</dc:creator>
  <cp:lastModifiedBy>Pantelis Kouvelis</cp:lastModifiedBy>
  <cp:revision>3</cp:revision>
  <dcterms:created xsi:type="dcterms:W3CDTF">2006-08-16T00:00:00Z</dcterms:created>
  <dcterms:modified xsi:type="dcterms:W3CDTF">2026-03-18T07:14:46Z</dcterms:modified>
  <dc:identifier>DAGUYJaEVOc</dc:identifier>
</cp:coreProperties>
</file>